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96" r:id="rId3"/>
    <p:sldId id="297" r:id="rId4"/>
    <p:sldId id="295" r:id="rId5"/>
    <p:sldId id="257" r:id="rId6"/>
    <p:sldId id="272" r:id="rId7"/>
    <p:sldId id="290" r:id="rId8"/>
    <p:sldId id="294" r:id="rId9"/>
    <p:sldId id="291" r:id="rId10"/>
    <p:sldId id="292" r:id="rId11"/>
    <p:sldId id="264" r:id="rId12"/>
    <p:sldId id="275" r:id="rId13"/>
    <p:sldId id="280" r:id="rId14"/>
    <p:sldId id="289" r:id="rId15"/>
    <p:sldId id="282" r:id="rId16"/>
    <p:sldId id="26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0" autoAdjust="0"/>
    <p:restoredTop sz="93423" autoAdjust="0"/>
  </p:normalViewPr>
  <p:slideViewPr>
    <p:cSldViewPr snapToGrid="0">
      <p:cViewPr varScale="1">
        <p:scale>
          <a:sx n="84" d="100"/>
          <a:sy n="84" d="100"/>
        </p:scale>
        <p:origin x="2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3D3A7-8B30-45F0-AA9E-833CF07454D4}" type="datetimeFigureOut">
              <a:rPr lang="zh-CN" altLang="en-US" smtClean="0"/>
              <a:t>2020/3/7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6CDA0-2932-4476-9560-D77406AE0B3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86CDA0-2932-4476-9560-D77406AE0B38}" type="slidenum">
              <a:rPr lang="zh-CN" altLang="en-US" smtClean="0"/>
              <a:t>2</a:t>
            </a:fld>
            <a:endParaRPr lang="zh-CN" altLang="en-US"/>
          </a:p>
        </p:txBody>
      </p:sp>
    </p:spTree>
    <p:extLst>
      <p:ext uri="{BB962C8B-B14F-4D97-AF65-F5344CB8AC3E}">
        <p14:creationId xmlns:p14="http://schemas.microsoft.com/office/powerpoint/2010/main" val="51566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通过对于城市间疫情关联关系的分析，帮助人们找到疫情期间的传染高发区域，为人们的复工、出行提供有价值的决策参考。</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mn-ea"/>
              </a:rPr>
              <a:t>发现疫情在地理上的传播趋势及城市差异，发现疫情发展期间城市间的聚类及相互影响关系。</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直观呈现不同城市病情数据</a:t>
            </a:r>
            <a:r>
              <a:rPr lang="en-US" altLang="zh-CN" sz="1200" dirty="0"/>
              <a:t>,</a:t>
            </a:r>
            <a:r>
              <a:rPr lang="zh-CN" altLang="en-US" sz="1200" dirty="0"/>
              <a:t>帮助人们了解 </a:t>
            </a:r>
            <a:r>
              <a:rPr lang="zh-CN" altLang="en-US" sz="1200" b="1" dirty="0"/>
              <a:t>疫情的时空发展</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结合不同城市的社会经济水平发现和解释 </a:t>
            </a:r>
            <a:r>
              <a:rPr lang="zh-CN" altLang="en-US" sz="1200" b="1" dirty="0"/>
              <a:t>城市间疫情差异</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可视化</a:t>
            </a:r>
            <a:r>
              <a:rPr lang="zh-CN" altLang="en-US" sz="1200" b="1" dirty="0"/>
              <a:t>帮助回答问题</a:t>
            </a:r>
            <a:r>
              <a:rPr lang="en-US" altLang="zh-CN" sz="1200" b="1" dirty="0"/>
              <a:t>, </a:t>
            </a:r>
            <a:r>
              <a:rPr lang="zh-CN" altLang="en-US" sz="1200" dirty="0"/>
              <a:t>例如以下</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a:p>
            <a:r>
              <a:rPr lang="en-US" altLang="zh-CN" sz="1200" dirty="0"/>
              <a:t>1</a:t>
            </a:r>
            <a:r>
              <a:rPr lang="zh-CN" altLang="en-US" sz="1200" dirty="0"/>
              <a:t>、指标选择：总确诊数还是每万人确诊数是更为合理</a:t>
            </a:r>
            <a:endParaRPr lang="en-US" altLang="zh-CN" sz="1200" dirty="0"/>
          </a:p>
          <a:p>
            <a:r>
              <a:rPr lang="en-US" altLang="zh-CN" sz="1200" dirty="0"/>
              <a:t>2</a:t>
            </a:r>
            <a:r>
              <a:rPr lang="zh-CN" altLang="en-US" sz="1200" dirty="0"/>
              <a:t>、应对措施评价：哪些城市反应迅速</a:t>
            </a:r>
            <a:endParaRPr lang="en-US" altLang="zh-CN" sz="1200" dirty="0"/>
          </a:p>
          <a:p>
            <a:r>
              <a:rPr lang="en-US" altLang="zh-CN" sz="1200" dirty="0"/>
              <a:t>3</a:t>
            </a:r>
            <a:r>
              <a:rPr lang="zh-CN" altLang="en-US" sz="1200" dirty="0"/>
              <a:t>、政策参考：各种疫区定义是否合理</a:t>
            </a:r>
            <a:endParaRPr lang="en-US" altLang="zh-CN" sz="1200" dirty="0"/>
          </a:p>
          <a:p>
            <a:pPr algn="ctr"/>
            <a:r>
              <a:rPr lang="en-US" altLang="zh-CN" sz="1200" dirty="0"/>
              <a:t>…</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A86CDA0-2932-4476-9560-D77406AE0B38}" type="slidenum">
              <a:rPr lang="zh-CN" altLang="en-US" smtClean="0"/>
              <a:t>5</a:t>
            </a:fld>
            <a:endParaRPr lang="zh-CN" altLang="en-US"/>
          </a:p>
        </p:txBody>
      </p:sp>
    </p:spTree>
    <p:extLst>
      <p:ext uri="{BB962C8B-B14F-4D97-AF65-F5344CB8AC3E}">
        <p14:creationId xmlns:p14="http://schemas.microsoft.com/office/powerpoint/2010/main" val="3765553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可视化的核心是将 数据与信息 通过视觉元素传达给用户</a:t>
            </a:r>
          </a:p>
        </p:txBody>
      </p:sp>
      <p:sp>
        <p:nvSpPr>
          <p:cNvPr id="4" name="灯片编号占位符 3"/>
          <p:cNvSpPr>
            <a:spLocks noGrp="1"/>
          </p:cNvSpPr>
          <p:nvPr>
            <p:ph type="sldNum" sz="quarter" idx="5"/>
          </p:nvPr>
        </p:nvSpPr>
        <p:spPr/>
        <p:txBody>
          <a:bodyPr/>
          <a:lstStyle/>
          <a:p>
            <a:fld id="{FA86CDA0-2932-4476-9560-D77406AE0B38}" type="slidenum">
              <a:rPr lang="zh-CN" altLang="en-US" smtClean="0"/>
              <a:t>6</a:t>
            </a:fld>
            <a:endParaRPr lang="zh-CN" altLang="en-US"/>
          </a:p>
        </p:txBody>
      </p:sp>
    </p:spTree>
    <p:extLst>
      <p:ext uri="{BB962C8B-B14F-4D97-AF65-F5344CB8AC3E}">
        <p14:creationId xmlns:p14="http://schemas.microsoft.com/office/powerpoint/2010/main" val="748958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度量方法（线性度量、对数度量）切换，线性缩放保证精确的量化值，而对数缩放侧重考虑长尾效应，便于观察数值较小但数量众多的城市。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邵阳的例子   深圳疫区</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A86CDA0-2932-4476-9560-D77406AE0B38}" type="slidenum">
              <a:rPr lang="zh-CN" altLang="en-US" smtClean="0"/>
              <a:t>9</a:t>
            </a:fld>
            <a:endParaRPr lang="zh-CN" altLang="en-US"/>
          </a:p>
        </p:txBody>
      </p:sp>
    </p:spTree>
    <p:extLst>
      <p:ext uri="{BB962C8B-B14F-4D97-AF65-F5344CB8AC3E}">
        <p14:creationId xmlns:p14="http://schemas.microsoft.com/office/powerpoint/2010/main" val="871558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数据模型</a:t>
            </a:r>
            <a:endParaRPr lang="zh-CN" altLang="en-US" dirty="0"/>
          </a:p>
        </p:txBody>
      </p:sp>
      <p:sp>
        <p:nvSpPr>
          <p:cNvPr id="4" name="灯片编号占位符 3"/>
          <p:cNvSpPr>
            <a:spLocks noGrp="1"/>
          </p:cNvSpPr>
          <p:nvPr>
            <p:ph type="sldNum" sz="quarter" idx="5"/>
          </p:nvPr>
        </p:nvSpPr>
        <p:spPr/>
        <p:txBody>
          <a:bodyPr/>
          <a:lstStyle/>
          <a:p>
            <a:fld id="{FA86CDA0-2932-4476-9560-D77406AE0B38}"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2020/3/7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hyperlink" Target="https://vis27.com/NCP"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onglingyuan@csu.edu.cn"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mailto:huangzhiren@csu.edu.c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A061BA2E-A388-41C5-B73A-B0FEB6B1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图片 35" descr="图片包含 游戏机&#10;&#10;描述已自动生成">
            <a:extLst>
              <a:ext uri="{FF2B5EF4-FFF2-40B4-BE49-F238E27FC236}">
                <a16:creationId xmlns:a16="http://schemas.microsoft.com/office/drawing/2014/main" id="{B8EECBAF-640A-4AC8-BDA5-EED04C1BBA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46" r="2" b="8393"/>
          <a:stretch/>
        </p:blipFill>
        <p:spPr>
          <a:xfrm>
            <a:off x="-1" y="10"/>
            <a:ext cx="6096001" cy="6857990"/>
          </a:xfrm>
          <a:prstGeom prst="rect">
            <a:avLst/>
          </a:prstGeom>
        </p:spPr>
      </p:pic>
      <p:pic>
        <p:nvPicPr>
          <p:cNvPr id="37" name="图片 36" descr="卡通人物&#10;&#10;描述已自动生成">
            <a:extLst>
              <a:ext uri="{FF2B5EF4-FFF2-40B4-BE49-F238E27FC236}">
                <a16:creationId xmlns:a16="http://schemas.microsoft.com/office/drawing/2014/main" id="{87CE8D36-4569-4D9D-A2E2-642EE99B95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 b="13918"/>
          <a:stretch/>
        </p:blipFill>
        <p:spPr>
          <a:xfrm>
            <a:off x="6094476" y="10"/>
            <a:ext cx="6094477" cy="6857990"/>
          </a:xfrm>
          <a:prstGeom prst="rect">
            <a:avLst/>
          </a:prstGeom>
        </p:spPr>
      </p:pic>
      <p:sp>
        <p:nvSpPr>
          <p:cNvPr id="47" name="Rectangle 43">
            <a:extLst>
              <a:ext uri="{FF2B5EF4-FFF2-40B4-BE49-F238E27FC236}">
                <a16:creationId xmlns:a16="http://schemas.microsoft.com/office/drawing/2014/main" id="{76E192A2-3ED3-4081-8A86-A22B51141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52902" y="-1181101"/>
            <a:ext cx="3886200" cy="12192001"/>
          </a:xfrm>
          <a:prstGeom prst="rect">
            <a:avLst/>
          </a:prstGeom>
          <a:gradFill>
            <a:gsLst>
              <a:gs pos="41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ctrTitle"/>
          </p:nvPr>
        </p:nvSpPr>
        <p:spPr>
          <a:xfrm>
            <a:off x="404553" y="3091928"/>
            <a:ext cx="9079991" cy="2387600"/>
          </a:xfrm>
        </p:spPr>
        <p:txBody>
          <a:bodyPr>
            <a:normAutofit/>
          </a:bodyPr>
          <a:lstStyle/>
          <a:p>
            <a:pPr algn="l"/>
            <a:r>
              <a:rPr lang="zh-CN" altLang="en-US" sz="7200" dirty="0">
                <a:solidFill>
                  <a:schemeClr val="bg1"/>
                </a:solidFill>
                <a:effectLst>
                  <a:outerShdw blurRad="50800" dist="38100" dir="10800000" algn="r" rotWithShape="0">
                    <a:prstClr val="black">
                      <a:alpha val="40000"/>
                    </a:prstClr>
                  </a:outerShdw>
                </a:effectLst>
              </a:rPr>
              <a:t>NCP-</a:t>
            </a:r>
            <a:r>
              <a:rPr lang="en-US" altLang="zh-CN" sz="7200" dirty="0">
                <a:solidFill>
                  <a:schemeClr val="bg1"/>
                </a:solidFill>
                <a:effectLst>
                  <a:outerShdw blurRad="50800" dist="38100" dir="10800000" algn="r" rotWithShape="0">
                    <a:prstClr val="black">
                      <a:alpha val="40000"/>
                    </a:prstClr>
                  </a:outerShdw>
                </a:effectLst>
              </a:rPr>
              <a:t>City-</a:t>
            </a:r>
            <a:r>
              <a:rPr lang="zh-CN" altLang="en-US" sz="7200" dirty="0">
                <a:solidFill>
                  <a:schemeClr val="bg1"/>
                </a:solidFill>
                <a:effectLst>
                  <a:outerShdw blurRad="50800" dist="38100" dir="10800000" algn="r" rotWithShape="0">
                    <a:prstClr val="black">
                      <a:alpha val="40000"/>
                    </a:prstClr>
                  </a:outerShdw>
                </a:effectLst>
              </a:rPr>
              <a:t>VIS</a:t>
            </a:r>
            <a:br>
              <a:rPr lang="en-US" altLang="zh-CN" sz="7200" dirty="0">
                <a:solidFill>
                  <a:schemeClr val="bg1"/>
                </a:solidFill>
                <a:effectLst>
                  <a:outerShdw blurRad="50800" dist="38100" dir="10800000" algn="r" rotWithShape="0">
                    <a:prstClr val="black">
                      <a:alpha val="40000"/>
                    </a:prstClr>
                  </a:outerShdw>
                </a:effectLst>
              </a:rPr>
            </a:br>
            <a:r>
              <a:rPr lang="zh-CN" altLang="en-US" sz="7200" dirty="0">
                <a:solidFill>
                  <a:schemeClr val="bg1"/>
                </a:solidFill>
                <a:effectLst>
                  <a:outerShdw blurRad="50800" dist="38100" dir="10800000" algn="r" rotWithShape="0">
                    <a:prstClr val="black">
                      <a:alpha val="40000"/>
                    </a:prstClr>
                  </a:outerShdw>
                </a:effectLst>
              </a:rPr>
              <a:t>疫城记</a:t>
            </a:r>
            <a:endParaRPr lang="en-US" altLang="zh-CN" sz="7200" dirty="0">
              <a:solidFill>
                <a:schemeClr val="bg1"/>
              </a:solidFill>
              <a:effectLst>
                <a:outerShdw blurRad="50800" dist="38100" dir="10800000" algn="r" rotWithShape="0">
                  <a:prstClr val="black">
                    <a:alpha val="40000"/>
                  </a:prstClr>
                </a:outerShdw>
              </a:effectLst>
            </a:endParaRPr>
          </a:p>
        </p:txBody>
      </p:sp>
      <p:sp>
        <p:nvSpPr>
          <p:cNvPr id="48" name="Rectangle: Rounded Corners 4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75039"/>
            <a:ext cx="97840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 name="副标题 2"/>
          <p:cNvSpPr>
            <a:spLocks noGrp="1"/>
          </p:cNvSpPr>
          <p:nvPr>
            <p:ph type="subTitle" idx="1"/>
          </p:nvPr>
        </p:nvSpPr>
        <p:spPr>
          <a:xfrm>
            <a:off x="404552" y="5624945"/>
            <a:ext cx="9079992" cy="592975"/>
          </a:xfrm>
        </p:spPr>
        <p:txBody>
          <a:bodyPr anchor="ctr">
            <a:normAutofit/>
          </a:bodyPr>
          <a:lstStyle/>
          <a:p>
            <a:pPr algn="l"/>
            <a:r>
              <a:rPr lang="zh-CN" altLang="en-US" sz="2800" dirty="0">
                <a:solidFill>
                  <a:schemeClr val="bg1"/>
                </a:solidFill>
              </a:rPr>
              <a:t>可视化探索城市疫情数据</a:t>
            </a:r>
          </a:p>
        </p:txBody>
      </p:sp>
      <p:pic>
        <p:nvPicPr>
          <p:cNvPr id="35" name="图片 34" descr="图片包含 游戏机&#10;&#10;描述已自动生成">
            <a:extLst>
              <a:ext uri="{FF2B5EF4-FFF2-40B4-BE49-F238E27FC236}">
                <a16:creationId xmlns:a16="http://schemas.microsoft.com/office/drawing/2014/main" id="{CD3819F8-C559-419B-A393-ED592C36293B}"/>
              </a:ext>
            </a:extLst>
          </p:cNvPr>
          <p:cNvPicPr>
            <a:picLocks noChangeAspect="1"/>
          </p:cNvPicPr>
          <p:nvPr/>
        </p:nvPicPr>
        <p:blipFill rotWithShape="1">
          <a:blip r:embed="rId4">
            <a:extLst>
              <a:ext uri="{28A0092B-C50C-407E-A947-70E740481C1C}">
                <a14:useLocalDpi xmlns:a14="http://schemas.microsoft.com/office/drawing/2010/main" val="0"/>
              </a:ext>
            </a:extLst>
          </a:blip>
          <a:srcRect t="3881" r="1" b="13816"/>
          <a:stretch/>
        </p:blipFill>
        <p:spPr>
          <a:xfrm>
            <a:off x="9784079" y="5424156"/>
            <a:ext cx="2399774" cy="987565"/>
          </a:xfrm>
          <a:prstGeom prst="rect">
            <a:avLst/>
          </a:prstGeom>
        </p:spPr>
      </p:pic>
      <p:sp>
        <p:nvSpPr>
          <p:cNvPr id="4" name="矩形 3">
            <a:extLst>
              <a:ext uri="{FF2B5EF4-FFF2-40B4-BE49-F238E27FC236}">
                <a16:creationId xmlns:a16="http://schemas.microsoft.com/office/drawing/2014/main" id="{914A4CB6-4B58-46EA-B6D8-36FAD5A4C9CC}"/>
              </a:ext>
            </a:extLst>
          </p:cNvPr>
          <p:cNvSpPr/>
          <p:nvPr/>
        </p:nvSpPr>
        <p:spPr>
          <a:xfrm>
            <a:off x="9993684" y="6346210"/>
            <a:ext cx="2141933" cy="369332"/>
          </a:xfrm>
          <a:prstGeom prst="rect">
            <a:avLst/>
          </a:prstGeom>
        </p:spPr>
        <p:txBody>
          <a:bodyPr wrap="none">
            <a:spAutoFit/>
          </a:bodyPr>
          <a:lstStyle/>
          <a:p>
            <a:r>
              <a:rPr lang="en-US" altLang="zh-CN" b="1" dirty="0">
                <a:solidFill>
                  <a:schemeClr val="bg1"/>
                </a:solidFill>
                <a:latin typeface="+mn-ea"/>
              </a:rPr>
              <a:t>Hack for Wuhan </a:t>
            </a:r>
            <a:endParaRPr lang="zh-CN" altLang="en-US" b="1" dirty="0">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16166" y="5047116"/>
            <a:ext cx="4049396" cy="1015663"/>
          </a:xfrm>
          <a:prstGeom prst="rect">
            <a:avLst/>
          </a:prstGeom>
          <a:noFill/>
        </p:spPr>
        <p:txBody>
          <a:bodyPr wrap="square" rtlCol="0">
            <a:spAutoFit/>
          </a:bodyPr>
          <a:lstStyle/>
          <a:p>
            <a:pPr algn="ctr">
              <a:buClrTx/>
              <a:buSzTx/>
              <a:buFontTx/>
            </a:pPr>
            <a:r>
              <a:rPr lang="zh-CN" altLang="en-US" sz="2400" dirty="0"/>
              <a:t>时序变化 (Temporal dynamic)</a:t>
            </a:r>
          </a:p>
          <a:p>
            <a:pPr algn="ctr"/>
            <a:r>
              <a:rPr lang="zh-CN" altLang="en-US" dirty="0"/>
              <a:t>各项指标随日期增长的动态过程，展现各城市疫情发展的</a:t>
            </a:r>
            <a:r>
              <a:rPr lang="zh-CN" altLang="en-US" b="1" dirty="0"/>
              <a:t>动态性</a:t>
            </a:r>
            <a:r>
              <a:rPr lang="zh-CN" altLang="en-US" dirty="0"/>
              <a:t>。</a:t>
            </a:r>
          </a:p>
        </p:txBody>
      </p:sp>
      <p:sp>
        <p:nvSpPr>
          <p:cNvPr id="15" name="副标题 2">
            <a:extLst>
              <a:ext uri="{FF2B5EF4-FFF2-40B4-BE49-F238E27FC236}">
                <a16:creationId xmlns:a16="http://schemas.microsoft.com/office/drawing/2014/main" id="{1BBC32E1-41CF-41E5-9DC9-B625E95FFCE5}"/>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辅助创新点</a:t>
            </a:r>
            <a:r>
              <a:rPr lang="en-US" altLang="zh-CN" dirty="0">
                <a:solidFill>
                  <a:schemeClr val="bg1"/>
                </a:solidFill>
              </a:rPr>
              <a:t> – </a:t>
            </a:r>
            <a:r>
              <a:rPr lang="zh-CN" altLang="en-US" dirty="0">
                <a:solidFill>
                  <a:schemeClr val="bg1"/>
                </a:solidFill>
              </a:rPr>
              <a:t>时序变化</a:t>
            </a:r>
            <a:r>
              <a:rPr lang="en-US" altLang="zh-CN" dirty="0">
                <a:solidFill>
                  <a:schemeClr val="bg1"/>
                </a:solidFill>
              </a:rPr>
              <a:t> </a:t>
            </a:r>
            <a:endParaRPr lang="zh-CN" altLang="en-US" dirty="0">
              <a:solidFill>
                <a:schemeClr val="bg1"/>
              </a:solidFill>
            </a:endParaRPr>
          </a:p>
        </p:txBody>
      </p:sp>
      <p:sp>
        <p:nvSpPr>
          <p:cNvPr id="10" name="矩形 9">
            <a:extLst>
              <a:ext uri="{FF2B5EF4-FFF2-40B4-BE49-F238E27FC236}">
                <a16:creationId xmlns:a16="http://schemas.microsoft.com/office/drawing/2014/main" id="{317FC0AA-A711-46B6-88D2-BEA0427AB0B5}"/>
              </a:ext>
            </a:extLst>
          </p:cNvPr>
          <p:cNvSpPr/>
          <p:nvPr/>
        </p:nvSpPr>
        <p:spPr>
          <a:xfrm>
            <a:off x="7256636" y="1375643"/>
            <a:ext cx="2603527" cy="923330"/>
          </a:xfrm>
          <a:prstGeom prst="rect">
            <a:avLst/>
          </a:prstGeom>
        </p:spPr>
        <p:txBody>
          <a:bodyPr wrap="square">
            <a:spAutoFit/>
          </a:bodyPr>
          <a:lstStyle/>
          <a:p>
            <a:r>
              <a:rPr lang="zh-CN" altLang="en-US" dirty="0"/>
              <a:t>传统方案采用折线图</a:t>
            </a:r>
            <a:endParaRPr lang="en-US" altLang="zh-CN" dirty="0"/>
          </a:p>
          <a:p>
            <a:r>
              <a:rPr lang="zh-CN" altLang="en-US" dirty="0"/>
              <a:t>在做多个城市对比时</a:t>
            </a:r>
            <a:endParaRPr lang="en-US" altLang="zh-CN" dirty="0"/>
          </a:p>
          <a:p>
            <a:r>
              <a:rPr lang="zh-CN" altLang="en-US" dirty="0"/>
              <a:t>存在严重的交叉和堆叠</a:t>
            </a:r>
          </a:p>
        </p:txBody>
      </p:sp>
      <p:pic>
        <p:nvPicPr>
          <p:cNvPr id="3" name="图片 2" descr="图片包含 游戏机&#10;&#10;描述已自动生成">
            <a:extLst>
              <a:ext uri="{FF2B5EF4-FFF2-40B4-BE49-F238E27FC236}">
                <a16:creationId xmlns:a16="http://schemas.microsoft.com/office/drawing/2014/main" id="{A1CEF443-7015-4A3A-8EC8-ECFA5D875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98" y="1375643"/>
            <a:ext cx="3603048" cy="3609145"/>
          </a:xfrm>
          <a:prstGeom prst="rect">
            <a:avLst/>
          </a:prstGeom>
        </p:spPr>
      </p:pic>
      <p:pic>
        <p:nvPicPr>
          <p:cNvPr id="1028" name="Picture 4">
            <a:extLst>
              <a:ext uri="{FF2B5EF4-FFF2-40B4-BE49-F238E27FC236}">
                <a16:creationId xmlns:a16="http://schemas.microsoft.com/office/drawing/2014/main" id="{85BC187C-203B-4F7A-B9EB-9A079C7CA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786" y="2309812"/>
            <a:ext cx="370522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色的图片&#10;&#10;描述已自动生成">
            <a:extLst>
              <a:ext uri="{FF2B5EF4-FFF2-40B4-BE49-F238E27FC236}">
                <a16:creationId xmlns:a16="http://schemas.microsoft.com/office/drawing/2014/main" id="{E4882C83-2E2E-495C-8703-D3F339B5A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370" y="1104482"/>
            <a:ext cx="5483817" cy="5374141"/>
          </a:xfrm>
          <a:prstGeom prst="rect">
            <a:avLst/>
          </a:prstGeom>
        </p:spPr>
      </p:pic>
      <p:pic>
        <p:nvPicPr>
          <p:cNvPr id="4" name="图片 3">
            <a:extLst>
              <a:ext uri="{FF2B5EF4-FFF2-40B4-BE49-F238E27FC236}">
                <a16:creationId xmlns:a16="http://schemas.microsoft.com/office/drawing/2014/main" id="{487FCD62-9845-4C0A-A001-38CC3C1FE8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1371" y="1104482"/>
            <a:ext cx="5483816" cy="5374140"/>
          </a:xfrm>
          <a:prstGeom prst="rect">
            <a:avLst/>
          </a:prstGeom>
        </p:spPr>
      </p:pic>
    </p:spTree>
    <p:extLst>
      <p:ext uri="{BB962C8B-B14F-4D97-AF65-F5344CB8AC3E}">
        <p14:creationId xmlns:p14="http://schemas.microsoft.com/office/powerpoint/2010/main" val="186461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10"/>
          <p:cNvGraphicFramePr>
            <a:graphicFrameLocks noGrp="1"/>
          </p:cNvGraphicFramePr>
          <p:nvPr>
            <p:extLst>
              <p:ext uri="{D42A27DB-BD31-4B8C-83A1-F6EECF244321}">
                <p14:modId xmlns:p14="http://schemas.microsoft.com/office/powerpoint/2010/main" val="273878142"/>
              </p:ext>
            </p:extLst>
          </p:nvPr>
        </p:nvGraphicFramePr>
        <p:xfrm>
          <a:off x="848995" y="1911974"/>
          <a:ext cx="10568869" cy="4450080"/>
        </p:xfrm>
        <a:graphic>
          <a:graphicData uri="http://schemas.openxmlformats.org/drawingml/2006/table">
            <a:tbl>
              <a:tblPr firstRow="1" bandRow="1">
                <a:tableStyleId>{72833802-FEF1-4C79-8D5D-14CF1EAF98D9}</a:tableStyleId>
              </a:tblPr>
              <a:tblGrid>
                <a:gridCol w="1856105">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1436477">
                  <a:extLst>
                    <a:ext uri="{9D8B030D-6E8A-4147-A177-3AD203B41FA5}">
                      <a16:colId xmlns:a16="http://schemas.microsoft.com/office/drawing/2014/main" val="20002"/>
                    </a:ext>
                  </a:extLst>
                </a:gridCol>
                <a:gridCol w="3771087">
                  <a:extLst>
                    <a:ext uri="{9D8B030D-6E8A-4147-A177-3AD203B41FA5}">
                      <a16:colId xmlns:a16="http://schemas.microsoft.com/office/drawing/2014/main" val="2000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数据类型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示例数据集</a:t>
                      </a:r>
                    </a:p>
                  </a:txBody>
                  <a:tcPr/>
                </a:tc>
                <a:tc>
                  <a:txBody>
                    <a:bodyPr/>
                    <a:lstStyle/>
                    <a:p>
                      <a:r>
                        <a:rPr lang="zh-CN" altLang="en-US" dirty="0"/>
                        <a:t>来源</a:t>
                      </a:r>
                    </a:p>
                  </a:txBody>
                  <a:tcPr/>
                </a:tc>
                <a:tc>
                  <a:txBody>
                    <a:bodyPr/>
                    <a:lstStyle/>
                    <a:p>
                      <a:r>
                        <a:rPr lang="zh-CN" altLang="en-US" dirty="0"/>
                        <a:t>示例字段</a:t>
                      </a:r>
                    </a:p>
                  </a:txBody>
                  <a:tcPr/>
                </a:tc>
                <a:extLst>
                  <a:ext uri="{0D108BD9-81ED-4DB2-BD59-A6C34878D82A}">
                    <a16:rowId xmlns:a16="http://schemas.microsoft.com/office/drawing/2014/main" val="10000"/>
                  </a:ext>
                </a:extLst>
              </a:tr>
              <a:tr h="370840">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时间序列数据</a:t>
                      </a:r>
                    </a:p>
                  </a:txBody>
                  <a:tcPr anchor="ctr">
                    <a:lnB w="12700" cap="flat" cmpd="sng" algn="ctr">
                      <a:solidFill>
                        <a:schemeClr val="accent4"/>
                      </a:solidFill>
                      <a:prstDash val="solid"/>
                      <a:round/>
                      <a:headEnd type="none" w="med" len="med"/>
                      <a:tailEnd type="none" w="med" len="med"/>
                    </a:lnB>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24292E"/>
                          </a:solidFill>
                        </a:rPr>
                        <a:t>新型冠状病毒肺炎疫情实时动态</a:t>
                      </a:r>
                      <a:endParaRPr lang="zh-CN" altLang="en-US" dirty="0"/>
                    </a:p>
                  </a:txBody>
                  <a:tcPr anchor="ctr">
                    <a:lnB w="12700" cap="flat" cmpd="sng" algn="ctr">
                      <a:solidFill>
                        <a:schemeClr val="accent4"/>
                      </a:solidFill>
                      <a:prstDash val="solid"/>
                      <a:round/>
                      <a:headEnd type="none" w="med" len="med"/>
                      <a:tailEnd type="none" w="med" len="med"/>
                    </a:lnB>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丁香园</a:t>
                      </a:r>
                    </a:p>
                  </a:txBody>
                  <a:tcPr anchor="ctr">
                    <a:lnB w="12700" cap="flat" cmpd="sng" algn="ctr">
                      <a:solidFill>
                        <a:schemeClr val="accent4"/>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确诊人数</a:t>
                      </a:r>
                    </a:p>
                  </a:txBody>
                  <a:tcPr/>
                </a:tc>
                <a:extLst>
                  <a:ext uri="{0D108BD9-81ED-4DB2-BD59-A6C34878D82A}">
                    <a16:rowId xmlns:a16="http://schemas.microsoft.com/office/drawing/2014/main" val="10001"/>
                  </a:ext>
                </a:extLst>
              </a:tr>
              <a:tr h="3708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治愈人数</a:t>
                      </a:r>
                    </a:p>
                  </a:txBody>
                  <a:tcPr/>
                </a:tc>
                <a:extLst>
                  <a:ext uri="{0D108BD9-81ED-4DB2-BD59-A6C34878D82A}">
                    <a16:rowId xmlns:a16="http://schemas.microsoft.com/office/drawing/2014/main" val="10002"/>
                  </a:ext>
                </a:extLst>
              </a:tr>
              <a:tr h="3708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死亡人数</a:t>
                      </a:r>
                    </a:p>
                  </a:txBody>
                  <a:tcPr/>
                </a:tc>
                <a:extLst>
                  <a:ext uri="{0D108BD9-81ED-4DB2-BD59-A6C34878D82A}">
                    <a16:rowId xmlns:a16="http://schemas.microsoft.com/office/drawing/2014/main" val="10003"/>
                  </a:ext>
                </a:extLst>
              </a:tr>
              <a:tr h="3708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新增人数</a:t>
                      </a:r>
                    </a:p>
                  </a:txBody>
                  <a:tcPr>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4"/>
                  </a:ext>
                </a:extLst>
              </a:tr>
              <a:tr h="370840">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结构化属性数据</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中国城市统计年鉴 </a:t>
                      </a:r>
                      <a:r>
                        <a:rPr lang="en-US" altLang="zh-CN" dirty="0"/>
                        <a:t>-- 2018</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rPr>
                        <a:t>国家统计局</a:t>
                      </a:r>
                      <a:endParaRPr lang="zh-CN" altLang="en-US" dirty="0"/>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人口总数</a:t>
                      </a:r>
                    </a:p>
                  </a:txBody>
                  <a:tcPr>
                    <a:lnT w="12700"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10005"/>
                  </a:ext>
                </a:extLst>
              </a:tr>
              <a:tr h="3708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GDP</a:t>
                      </a:r>
                      <a:r>
                        <a:rPr lang="zh-CN" altLang="en-US" dirty="0"/>
                        <a:t>总值</a:t>
                      </a:r>
                    </a:p>
                  </a:txBody>
                  <a:tcPr/>
                </a:tc>
                <a:extLst>
                  <a:ext uri="{0D108BD9-81ED-4DB2-BD59-A6C34878D82A}">
                    <a16:rowId xmlns:a16="http://schemas.microsoft.com/office/drawing/2014/main" val="10006"/>
                  </a:ext>
                </a:extLst>
              </a:tr>
              <a:tr h="3708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医院数</a:t>
                      </a:r>
                    </a:p>
                  </a:txBody>
                  <a:tcPr/>
                </a:tc>
                <a:extLst>
                  <a:ext uri="{0D108BD9-81ED-4DB2-BD59-A6C34878D82A}">
                    <a16:rowId xmlns:a16="http://schemas.microsoft.com/office/drawing/2014/main" val="10007"/>
                  </a:ext>
                </a:extLst>
              </a:tr>
              <a:tr h="3708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医院床位数</a:t>
                      </a:r>
                    </a:p>
                  </a:txBody>
                  <a:tcPr/>
                </a:tc>
                <a:extLst>
                  <a:ext uri="{0D108BD9-81ED-4DB2-BD59-A6C34878D82A}">
                    <a16:rowId xmlns:a16="http://schemas.microsoft.com/office/drawing/2014/main" val="10008"/>
                  </a:ext>
                </a:extLst>
              </a:tr>
              <a:tr h="3708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执业（助理）医师数</a:t>
                      </a:r>
                    </a:p>
                  </a:txBody>
                  <a:tcPr>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l"/>
                      <a:r>
                        <a:rPr lang="zh-CN" altLang="en-US" dirty="0"/>
                        <a:t>图结构数据</a:t>
                      </a:r>
                      <a:endParaRPr lang="en-US" altLang="zh-CN" dirty="0"/>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altLang="zh-CN" dirty="0"/>
                        <a:t>…</a:t>
                      </a:r>
                      <a:endParaRPr lang="zh-CN" altLang="en-US" dirty="0"/>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353265063"/>
                  </a:ext>
                </a:extLst>
              </a:tr>
              <a:tr h="370840">
                <a:tc>
                  <a:txBody>
                    <a:bodyPr/>
                    <a:lstStyle/>
                    <a:p>
                      <a:pPr algn="ctr"/>
                      <a:r>
                        <a:rPr lang="en-US" altLang="zh-CN" dirty="0"/>
                        <a:t>…</a:t>
                      </a:r>
                    </a:p>
                  </a:txBody>
                  <a:tcPr anchor="ctr">
                    <a:lnT w="12700" cap="flat" cmpd="sng" algn="ctr">
                      <a:solidFill>
                        <a:schemeClr val="accent4"/>
                      </a:solidFill>
                      <a:prstDash val="solid"/>
                      <a:round/>
                      <a:headEnd type="none" w="med" len="med"/>
                      <a:tailEnd type="none" w="med" len="med"/>
                    </a:lnT>
                  </a:tcPr>
                </a:tc>
                <a:tc>
                  <a:txBody>
                    <a:bodyPr/>
                    <a:lstStyle/>
                    <a:p>
                      <a:pPr algn="ctr"/>
                      <a:r>
                        <a:rPr lang="en-US" altLang="zh-CN" dirty="0"/>
                        <a:t>…</a:t>
                      </a:r>
                      <a:endParaRPr lang="zh-CN" altLang="en-US" dirty="0"/>
                    </a:p>
                  </a:txBody>
                  <a:tcPr anchor="ctr">
                    <a:lnT w="12700" cap="flat" cmpd="sng" algn="ctr">
                      <a:solidFill>
                        <a:schemeClr val="accent4"/>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nchor="ctr">
                    <a:lnT w="12700" cap="flat" cmpd="sng" algn="ctr">
                      <a:solidFill>
                        <a:schemeClr val="accent4"/>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nchor="ctr">
                    <a:lnT w="12700"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3630056815"/>
                  </a:ext>
                </a:extLst>
              </a:tr>
            </a:tbl>
          </a:graphicData>
        </a:graphic>
      </p:graphicFrame>
      <p:sp>
        <p:nvSpPr>
          <p:cNvPr id="13" name="矩形 12"/>
          <p:cNvSpPr/>
          <p:nvPr/>
        </p:nvSpPr>
        <p:spPr>
          <a:xfrm>
            <a:off x="848995" y="1237626"/>
            <a:ext cx="9578328" cy="523220"/>
          </a:xfrm>
          <a:prstGeom prst="rect">
            <a:avLst/>
          </a:prstGeom>
        </p:spPr>
        <p:txBody>
          <a:bodyPr wrap="none">
            <a:spAutoFit/>
          </a:bodyPr>
          <a:lstStyle/>
          <a:p>
            <a:pPr marL="457200" indent="-457200">
              <a:buFont typeface="Arial" panose="020B0604020202020204" pitchFamily="34" charset="0"/>
              <a:buChar char="•"/>
            </a:pPr>
            <a:r>
              <a:rPr lang="zh-CN" altLang="en-US" sz="2800" dirty="0"/>
              <a:t>支持多源多类型数据源：以疫情数据与城市指标数据为例</a:t>
            </a:r>
          </a:p>
        </p:txBody>
      </p:sp>
      <p:sp>
        <p:nvSpPr>
          <p:cNvPr id="18" name="副标题 2">
            <a:extLst>
              <a:ext uri="{FF2B5EF4-FFF2-40B4-BE49-F238E27FC236}">
                <a16:creationId xmlns:a16="http://schemas.microsoft.com/office/drawing/2014/main" id="{50F067DA-70B7-4B67-BA35-B50300C07BFD}"/>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核心创新点</a:t>
            </a:r>
            <a:r>
              <a:rPr lang="en-US" altLang="zh-CN" dirty="0">
                <a:solidFill>
                  <a:schemeClr val="bg1"/>
                </a:solidFill>
              </a:rPr>
              <a:t>2 – </a:t>
            </a:r>
            <a:r>
              <a:rPr lang="zh-CN" altLang="en-US" dirty="0">
                <a:solidFill>
                  <a:schemeClr val="bg1"/>
                </a:solidFill>
              </a:rPr>
              <a:t>支持多源数据</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nvSpPr>
        <p:spPr>
          <a:xfrm>
            <a:off x="2339253" y="1666486"/>
            <a:ext cx="2715611" cy="4241800"/>
          </a:xfrm>
          <a:prstGeom prst="roundRect">
            <a:avLst>
              <a:gd name="adj" fmla="val 6421"/>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1028" name="Picture 4" descr="Image result for pandas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248" y="3967824"/>
            <a:ext cx="1542752" cy="154275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8287" y="2441298"/>
            <a:ext cx="1542752" cy="1542752"/>
          </a:xfrm>
          <a:prstGeom prst="rect">
            <a:avLst/>
          </a:prstGeom>
        </p:spPr>
      </p:pic>
      <p:pic>
        <p:nvPicPr>
          <p:cNvPr id="1032" name="Picture 8" descr="Image result for reac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6525" y="4355528"/>
            <a:ext cx="1883532" cy="10594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3js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72927" y="3007747"/>
            <a:ext cx="1394230" cy="7222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learn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86114" y="2841993"/>
            <a:ext cx="1377278" cy="7413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043" y="2441298"/>
            <a:ext cx="1231198" cy="1231198"/>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圆角 21"/>
          <p:cNvSpPr/>
          <p:nvPr/>
        </p:nvSpPr>
        <p:spPr>
          <a:xfrm>
            <a:off x="8985743" y="1666486"/>
            <a:ext cx="2715611" cy="4241800"/>
          </a:xfrm>
          <a:prstGeom prst="roundRect">
            <a:avLst>
              <a:gd name="adj" fmla="val 6421"/>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3" name="矩形: 圆角 22"/>
          <p:cNvSpPr/>
          <p:nvPr/>
        </p:nvSpPr>
        <p:spPr>
          <a:xfrm>
            <a:off x="5662498" y="1666486"/>
            <a:ext cx="2715611" cy="4241800"/>
          </a:xfrm>
          <a:prstGeom prst="roundRect">
            <a:avLst>
              <a:gd name="adj" fmla="val 6421"/>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16" name="矩形 15"/>
          <p:cNvSpPr/>
          <p:nvPr/>
        </p:nvSpPr>
        <p:spPr>
          <a:xfrm>
            <a:off x="2886065" y="1858957"/>
            <a:ext cx="1620957" cy="523220"/>
          </a:xfrm>
          <a:prstGeom prst="rect">
            <a:avLst/>
          </a:prstGeom>
        </p:spPr>
        <p:txBody>
          <a:bodyPr wrap="none">
            <a:spAutoFit/>
          </a:bodyPr>
          <a:lstStyle/>
          <a:p>
            <a:r>
              <a:rPr lang="zh-CN" altLang="en-US" sz="2800" b="1" dirty="0"/>
              <a:t>数据清洗</a:t>
            </a:r>
          </a:p>
        </p:txBody>
      </p:sp>
      <p:sp>
        <p:nvSpPr>
          <p:cNvPr id="25" name="矩形 24"/>
          <p:cNvSpPr/>
          <p:nvPr/>
        </p:nvSpPr>
        <p:spPr>
          <a:xfrm>
            <a:off x="6209824" y="1858957"/>
            <a:ext cx="1620957" cy="523220"/>
          </a:xfrm>
          <a:prstGeom prst="rect">
            <a:avLst/>
          </a:prstGeom>
        </p:spPr>
        <p:txBody>
          <a:bodyPr wrap="none">
            <a:spAutoFit/>
          </a:bodyPr>
          <a:lstStyle/>
          <a:p>
            <a:r>
              <a:rPr lang="zh-CN" altLang="en-US" sz="2800" b="1" dirty="0"/>
              <a:t>数据建模</a:t>
            </a:r>
          </a:p>
        </p:txBody>
      </p:sp>
      <p:sp>
        <p:nvSpPr>
          <p:cNvPr id="17" name="矩形 16"/>
          <p:cNvSpPr/>
          <p:nvPr/>
        </p:nvSpPr>
        <p:spPr>
          <a:xfrm>
            <a:off x="9380028" y="1858957"/>
            <a:ext cx="1980029" cy="523220"/>
          </a:xfrm>
          <a:prstGeom prst="rect">
            <a:avLst/>
          </a:prstGeom>
        </p:spPr>
        <p:txBody>
          <a:bodyPr wrap="none">
            <a:spAutoFit/>
          </a:bodyPr>
          <a:lstStyle/>
          <a:p>
            <a:r>
              <a:rPr lang="zh-CN" altLang="en-US" sz="2800" b="1" dirty="0"/>
              <a:t>可视化平台</a:t>
            </a:r>
          </a:p>
        </p:txBody>
      </p:sp>
      <p:sp>
        <p:nvSpPr>
          <p:cNvPr id="24" name="箭头: 右 23"/>
          <p:cNvSpPr/>
          <p:nvPr/>
        </p:nvSpPr>
        <p:spPr>
          <a:xfrm>
            <a:off x="1669014" y="3583356"/>
            <a:ext cx="563878" cy="351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p:cNvSpPr/>
          <p:nvPr/>
        </p:nvSpPr>
        <p:spPr>
          <a:xfrm>
            <a:off x="5097086" y="3583356"/>
            <a:ext cx="563878" cy="351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a:off x="8433148" y="3583356"/>
            <a:ext cx="563878" cy="351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副标题 2">
            <a:extLst>
              <a:ext uri="{FF2B5EF4-FFF2-40B4-BE49-F238E27FC236}">
                <a16:creationId xmlns:a16="http://schemas.microsoft.com/office/drawing/2014/main" id="{2307A93A-9A62-4303-8B90-27153017279F}"/>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技术原型 </a:t>
            </a:r>
            <a:r>
              <a:rPr lang="en-US" altLang="zh-CN" dirty="0">
                <a:solidFill>
                  <a:schemeClr val="bg1"/>
                </a:solidFill>
              </a:rPr>
              <a:t>– </a:t>
            </a:r>
            <a:r>
              <a:rPr lang="zh-CN" altLang="en-US" dirty="0">
                <a:solidFill>
                  <a:schemeClr val="bg1"/>
                </a:solidFill>
              </a:rPr>
              <a:t>系统架构</a:t>
            </a:r>
          </a:p>
        </p:txBody>
      </p:sp>
      <p:pic>
        <p:nvPicPr>
          <p:cNvPr id="19" name="图片 18">
            <a:extLst>
              <a:ext uri="{FF2B5EF4-FFF2-40B4-BE49-F238E27FC236}">
                <a16:creationId xmlns:a16="http://schemas.microsoft.com/office/drawing/2014/main" id="{92BA6967-07DB-4847-95FF-5262BFE7F5DB}"/>
              </a:ext>
            </a:extLst>
          </p:cNvPr>
          <p:cNvPicPr>
            <a:picLocks noChangeAspect="1"/>
          </p:cNvPicPr>
          <p:nvPr/>
        </p:nvPicPr>
        <p:blipFill>
          <a:blip r:embed="rId8"/>
          <a:stretch>
            <a:fillRect/>
          </a:stretch>
        </p:blipFill>
        <p:spPr>
          <a:xfrm>
            <a:off x="6321146" y="4318132"/>
            <a:ext cx="1342246" cy="975525"/>
          </a:xfrm>
          <a:prstGeom prst="rect">
            <a:avLst/>
          </a:prstGeom>
        </p:spPr>
      </p:pic>
      <p:pic>
        <p:nvPicPr>
          <p:cNvPr id="21" name="图片 20" descr="图片包含 游戏机, 画&#10;&#10;描述已自动生成">
            <a:extLst>
              <a:ext uri="{FF2B5EF4-FFF2-40B4-BE49-F238E27FC236}">
                <a16:creationId xmlns:a16="http://schemas.microsoft.com/office/drawing/2014/main" id="{7C432A22-493C-4895-A783-E083E9E9A28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633" y="4011257"/>
            <a:ext cx="1178019" cy="128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的屏幕&#10;&#10;描述已自动生成">
            <a:extLst>
              <a:ext uri="{FF2B5EF4-FFF2-40B4-BE49-F238E27FC236}">
                <a16:creationId xmlns:a16="http://schemas.microsoft.com/office/drawing/2014/main" id="{867EF501-7BC3-4FC0-920B-1B78C293C8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580" y="118753"/>
            <a:ext cx="11196602" cy="7999218"/>
          </a:xfrm>
          <a:prstGeom prst="rect">
            <a:avLst/>
          </a:prstGeom>
        </p:spPr>
      </p:pic>
      <p:sp>
        <p:nvSpPr>
          <p:cNvPr id="13" name="副标题 2">
            <a:extLst>
              <a:ext uri="{FF2B5EF4-FFF2-40B4-BE49-F238E27FC236}">
                <a16:creationId xmlns:a16="http://schemas.microsoft.com/office/drawing/2014/main" id="{25866EFC-4602-4279-BBE2-E8A46D174B54}"/>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系统展示</a:t>
            </a:r>
          </a:p>
        </p:txBody>
      </p:sp>
      <p:sp>
        <p:nvSpPr>
          <p:cNvPr id="2" name="矩形 1">
            <a:extLst>
              <a:ext uri="{FF2B5EF4-FFF2-40B4-BE49-F238E27FC236}">
                <a16:creationId xmlns:a16="http://schemas.microsoft.com/office/drawing/2014/main" id="{5B1D208A-F821-4FC3-BC9D-C47192941142}"/>
              </a:ext>
            </a:extLst>
          </p:cNvPr>
          <p:cNvSpPr/>
          <p:nvPr/>
        </p:nvSpPr>
        <p:spPr>
          <a:xfrm>
            <a:off x="7788046" y="846866"/>
            <a:ext cx="3789499" cy="733662"/>
          </a:xfrm>
          <a:prstGeom prst="rect">
            <a:avLst/>
          </a:prstGeom>
        </p:spPr>
        <p:txBody>
          <a:bodyPr wrap="none">
            <a:spAutoFit/>
          </a:bodyPr>
          <a:lstStyle/>
          <a:p>
            <a:pPr algn="r">
              <a:lnSpc>
                <a:spcPct val="120000"/>
              </a:lnSpc>
            </a:pPr>
            <a:r>
              <a:rPr lang="zh-CN" altLang="en-US" dirty="0"/>
              <a:t>详细交互操作请见附件中的视频</a:t>
            </a:r>
            <a:endParaRPr lang="en-US" altLang="zh-CN" dirty="0"/>
          </a:p>
          <a:p>
            <a:pPr algn="r">
              <a:lnSpc>
                <a:spcPct val="120000"/>
              </a:lnSpc>
            </a:pPr>
            <a:r>
              <a:rPr lang="zh-CN" altLang="en-US" dirty="0"/>
              <a:t>内测版地址： </a:t>
            </a:r>
            <a:r>
              <a:rPr lang="zh-CN" altLang="en-US" dirty="0">
                <a:hlinkClick r:id="rId3"/>
              </a:rPr>
              <a:t>疫城记 </a:t>
            </a:r>
            <a:r>
              <a:rPr lang="en-US" altLang="zh-CN" dirty="0">
                <a:hlinkClick r:id="rId3"/>
              </a:rPr>
              <a:t>vis27.com/NCP</a:t>
            </a:r>
            <a:endParaRPr lang="en-US" altLang="zh-CN" dirty="0"/>
          </a:p>
        </p:txBody>
      </p:sp>
      <p:sp>
        <p:nvSpPr>
          <p:cNvPr id="6" name="矩形 5">
            <a:extLst>
              <a:ext uri="{FF2B5EF4-FFF2-40B4-BE49-F238E27FC236}">
                <a16:creationId xmlns:a16="http://schemas.microsoft.com/office/drawing/2014/main" id="{E12D58BE-E27F-4EC6-960A-00003A15ACF2}"/>
              </a:ext>
            </a:extLst>
          </p:cNvPr>
          <p:cNvSpPr/>
          <p:nvPr/>
        </p:nvSpPr>
        <p:spPr>
          <a:xfrm>
            <a:off x="7428095" y="5390800"/>
            <a:ext cx="1311128" cy="369332"/>
          </a:xfrm>
          <a:prstGeom prst="rect">
            <a:avLst/>
          </a:prstGeom>
        </p:spPr>
        <p:txBody>
          <a:bodyPr wrap="none">
            <a:spAutoFit/>
          </a:bodyPr>
          <a:lstStyle/>
          <a:p>
            <a:r>
              <a:rPr lang="zh-CN" altLang="en-US" dirty="0"/>
              <a:t>桌面</a:t>
            </a:r>
            <a:r>
              <a:rPr lang="en-US" altLang="zh-CN" dirty="0"/>
              <a:t>Web</a:t>
            </a:r>
            <a:r>
              <a:rPr lang="zh-CN" altLang="en-US" dirty="0"/>
              <a:t>版</a:t>
            </a:r>
          </a:p>
        </p:txBody>
      </p:sp>
      <p:sp>
        <p:nvSpPr>
          <p:cNvPr id="12" name="矩形 11">
            <a:extLst>
              <a:ext uri="{FF2B5EF4-FFF2-40B4-BE49-F238E27FC236}">
                <a16:creationId xmlns:a16="http://schemas.microsoft.com/office/drawing/2014/main" id="{9DE511DC-E403-4B3D-83FE-C91BDA6F42E9}"/>
              </a:ext>
            </a:extLst>
          </p:cNvPr>
          <p:cNvSpPr/>
          <p:nvPr/>
        </p:nvSpPr>
        <p:spPr>
          <a:xfrm>
            <a:off x="3566635" y="6097772"/>
            <a:ext cx="877163" cy="369332"/>
          </a:xfrm>
          <a:prstGeom prst="rect">
            <a:avLst/>
          </a:prstGeom>
        </p:spPr>
        <p:txBody>
          <a:bodyPr wrap="none">
            <a:spAutoFit/>
          </a:bodyPr>
          <a:lstStyle/>
          <a:p>
            <a:r>
              <a:rPr lang="zh-CN" altLang="en-US" dirty="0"/>
              <a:t>移动版</a:t>
            </a:r>
          </a:p>
        </p:txBody>
      </p:sp>
      <p:sp>
        <p:nvSpPr>
          <p:cNvPr id="15" name="矩形 14">
            <a:extLst>
              <a:ext uri="{FF2B5EF4-FFF2-40B4-BE49-F238E27FC236}">
                <a16:creationId xmlns:a16="http://schemas.microsoft.com/office/drawing/2014/main" id="{640E11F1-BA5C-4A33-B9B1-392615B00AAA}"/>
              </a:ext>
            </a:extLst>
          </p:cNvPr>
          <p:cNvSpPr/>
          <p:nvPr/>
        </p:nvSpPr>
        <p:spPr>
          <a:xfrm>
            <a:off x="572074" y="5587941"/>
            <a:ext cx="1164101" cy="369332"/>
          </a:xfrm>
          <a:prstGeom prst="rect">
            <a:avLst/>
          </a:prstGeom>
        </p:spPr>
        <p:txBody>
          <a:bodyPr wrap="none">
            <a:spAutoFit/>
          </a:bodyPr>
          <a:lstStyle/>
          <a:p>
            <a:r>
              <a:rPr lang="zh-CN" altLang="en-US" dirty="0">
                <a:solidFill>
                  <a:schemeClr val="bg1"/>
                </a:solidFill>
              </a:rPr>
              <a:t>移动</a:t>
            </a:r>
            <a:r>
              <a:rPr lang="en-US" altLang="zh-CN" dirty="0">
                <a:solidFill>
                  <a:schemeClr val="bg1"/>
                </a:solidFill>
              </a:rPr>
              <a:t>HD</a:t>
            </a:r>
            <a:r>
              <a:rPr lang="zh-CN" altLang="en-US" dirty="0">
                <a:solidFill>
                  <a:schemeClr val="bg1"/>
                </a:solidFill>
              </a:rPr>
              <a:t>版</a:t>
            </a:r>
          </a:p>
        </p:txBody>
      </p:sp>
      <p:sp>
        <p:nvSpPr>
          <p:cNvPr id="7" name="矩形 6">
            <a:extLst>
              <a:ext uri="{FF2B5EF4-FFF2-40B4-BE49-F238E27FC236}">
                <a16:creationId xmlns:a16="http://schemas.microsoft.com/office/drawing/2014/main" id="{16E52245-93F7-4EAE-87E5-51A4A3B01D58}"/>
              </a:ext>
            </a:extLst>
          </p:cNvPr>
          <p:cNvSpPr/>
          <p:nvPr/>
        </p:nvSpPr>
        <p:spPr>
          <a:xfrm>
            <a:off x="9682795" y="2505670"/>
            <a:ext cx="1858201" cy="923330"/>
          </a:xfrm>
          <a:prstGeom prst="rect">
            <a:avLst/>
          </a:prstGeom>
        </p:spPr>
        <p:txBody>
          <a:bodyPr wrap="none">
            <a:spAutoFit/>
          </a:bodyPr>
          <a:lstStyle/>
          <a:p>
            <a:pPr marL="285750" indent="-285750" algn="r">
              <a:buFont typeface="Arial" panose="020B0604020202020204" pitchFamily="34" charset="0"/>
              <a:buChar char="•"/>
            </a:pPr>
            <a:r>
              <a:rPr lang="zh-CN" altLang="en-US" b="1" dirty="0"/>
              <a:t>适配多种终端</a:t>
            </a:r>
            <a:endParaRPr lang="en-US" altLang="zh-CN" b="1" dirty="0"/>
          </a:p>
          <a:p>
            <a:pPr marL="285750" indent="-285750" algn="r">
              <a:buFont typeface="Arial" panose="020B0604020202020204" pitchFamily="34" charset="0"/>
              <a:buChar char="•"/>
            </a:pPr>
            <a:endParaRPr lang="en-US" altLang="zh-CN" b="1" dirty="0"/>
          </a:p>
          <a:p>
            <a:pPr marL="285750" indent="-285750" algn="r">
              <a:buFont typeface="Arial" panose="020B0604020202020204" pitchFamily="34" charset="0"/>
              <a:buChar char="•"/>
            </a:pPr>
            <a:r>
              <a:rPr lang="zh-CN" altLang="en-US" b="1" dirty="0"/>
              <a:t>支持双语切换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副标题 2">
            <a:extLst>
              <a:ext uri="{FF2B5EF4-FFF2-40B4-BE49-F238E27FC236}">
                <a16:creationId xmlns:a16="http://schemas.microsoft.com/office/drawing/2014/main" id="{AAE2C564-C869-40C1-93CD-A6B607BF59A6}"/>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市场化应用 </a:t>
            </a:r>
          </a:p>
        </p:txBody>
      </p:sp>
      <p:sp>
        <p:nvSpPr>
          <p:cNvPr id="5" name="矩形 4">
            <a:extLst>
              <a:ext uri="{FF2B5EF4-FFF2-40B4-BE49-F238E27FC236}">
                <a16:creationId xmlns:a16="http://schemas.microsoft.com/office/drawing/2014/main" id="{DECEAD08-F1C5-497B-9316-AAFE0D7E387E}"/>
              </a:ext>
            </a:extLst>
          </p:cNvPr>
          <p:cNvSpPr/>
          <p:nvPr/>
        </p:nvSpPr>
        <p:spPr>
          <a:xfrm>
            <a:off x="825425" y="1794258"/>
            <a:ext cx="7702699" cy="784830"/>
          </a:xfrm>
          <a:prstGeom prst="rect">
            <a:avLst/>
          </a:prstGeom>
        </p:spPr>
        <p:txBody>
          <a:bodyPr wrap="square">
            <a:spAutoFit/>
          </a:bodyPr>
          <a:lstStyle/>
          <a:p>
            <a:pPr marL="342900" indent="-342900">
              <a:spcAft>
                <a:spcPts val="600"/>
              </a:spcAft>
              <a:buFont typeface="Arial" panose="020B0604020202020204" pitchFamily="34" charset="0"/>
              <a:buChar char="•"/>
            </a:pPr>
            <a:r>
              <a:rPr lang="zh-CN" altLang="en-US" sz="2000" dirty="0"/>
              <a:t>疫情爆发时，制定对不同城市进行救助资源分配决策的参考数据。</a:t>
            </a:r>
            <a:endParaRPr lang="en-US" altLang="zh-CN" sz="2000" dirty="0"/>
          </a:p>
          <a:p>
            <a:pPr marL="342900" indent="-342900">
              <a:spcAft>
                <a:spcPts val="600"/>
              </a:spcAft>
              <a:buFont typeface="Arial" panose="020B0604020202020204" pitchFamily="34" charset="0"/>
              <a:buChar char="•"/>
            </a:pPr>
            <a:r>
              <a:rPr lang="zh-CN" altLang="en-US" sz="2000" dirty="0"/>
              <a:t>对不同城市医疗物资的战略储备数量有更准确的判断。</a:t>
            </a:r>
            <a:endParaRPr lang="en-US" altLang="zh-CN" sz="2000" dirty="0"/>
          </a:p>
        </p:txBody>
      </p:sp>
      <p:sp>
        <p:nvSpPr>
          <p:cNvPr id="6" name="矩形 5">
            <a:extLst>
              <a:ext uri="{FF2B5EF4-FFF2-40B4-BE49-F238E27FC236}">
                <a16:creationId xmlns:a16="http://schemas.microsoft.com/office/drawing/2014/main" id="{1B275009-8A97-405E-B859-F528C2FA18F2}"/>
              </a:ext>
            </a:extLst>
          </p:cNvPr>
          <p:cNvSpPr/>
          <p:nvPr/>
        </p:nvSpPr>
        <p:spPr>
          <a:xfrm>
            <a:off x="594360" y="1240261"/>
            <a:ext cx="6819900" cy="400110"/>
          </a:xfrm>
          <a:prstGeom prst="rect">
            <a:avLst/>
          </a:prstGeom>
        </p:spPr>
        <p:txBody>
          <a:bodyPr wrap="square">
            <a:spAutoFit/>
          </a:bodyPr>
          <a:lstStyle/>
          <a:p>
            <a:pPr>
              <a:spcAft>
                <a:spcPts val="600"/>
              </a:spcAft>
            </a:pPr>
            <a:r>
              <a:rPr lang="zh-CN" altLang="en-US" sz="2000" b="1" dirty="0"/>
              <a:t>为政府机关提供</a:t>
            </a:r>
            <a:endParaRPr lang="en-US" altLang="zh-CN" sz="2000" b="1" dirty="0"/>
          </a:p>
        </p:txBody>
      </p:sp>
      <p:sp>
        <p:nvSpPr>
          <p:cNvPr id="8" name="矩形 7">
            <a:extLst>
              <a:ext uri="{FF2B5EF4-FFF2-40B4-BE49-F238E27FC236}">
                <a16:creationId xmlns:a16="http://schemas.microsoft.com/office/drawing/2014/main" id="{A6988D7A-FCC3-4546-9725-B7C166885794}"/>
              </a:ext>
            </a:extLst>
          </p:cNvPr>
          <p:cNvSpPr/>
          <p:nvPr/>
        </p:nvSpPr>
        <p:spPr>
          <a:xfrm>
            <a:off x="594360" y="2933030"/>
            <a:ext cx="6819900" cy="400110"/>
          </a:xfrm>
          <a:prstGeom prst="rect">
            <a:avLst/>
          </a:prstGeom>
        </p:spPr>
        <p:txBody>
          <a:bodyPr wrap="square">
            <a:spAutoFit/>
          </a:bodyPr>
          <a:lstStyle/>
          <a:p>
            <a:pPr>
              <a:spcAft>
                <a:spcPts val="600"/>
              </a:spcAft>
            </a:pPr>
            <a:r>
              <a:rPr lang="zh-CN" altLang="en-US" sz="2000" b="1" dirty="0"/>
              <a:t>为捐赠单位提供</a:t>
            </a:r>
            <a:endParaRPr lang="en-US" altLang="zh-CN" sz="2000" b="1" dirty="0"/>
          </a:p>
        </p:txBody>
      </p:sp>
      <p:sp>
        <p:nvSpPr>
          <p:cNvPr id="9" name="矩形 8">
            <a:extLst>
              <a:ext uri="{FF2B5EF4-FFF2-40B4-BE49-F238E27FC236}">
                <a16:creationId xmlns:a16="http://schemas.microsoft.com/office/drawing/2014/main" id="{8FB074D0-3FE4-49EE-82E2-7AEB1556C395}"/>
              </a:ext>
            </a:extLst>
          </p:cNvPr>
          <p:cNvSpPr/>
          <p:nvPr/>
        </p:nvSpPr>
        <p:spPr>
          <a:xfrm>
            <a:off x="825424" y="3476524"/>
            <a:ext cx="7460653" cy="707886"/>
          </a:xfrm>
          <a:prstGeom prst="rect">
            <a:avLst/>
          </a:prstGeom>
        </p:spPr>
        <p:txBody>
          <a:bodyPr wrap="square">
            <a:spAutoFit/>
          </a:bodyPr>
          <a:lstStyle/>
          <a:p>
            <a:pPr marL="342900" indent="-342900">
              <a:spcAft>
                <a:spcPts val="600"/>
              </a:spcAft>
              <a:buFont typeface="Arial" panose="020B0604020202020204" pitchFamily="34" charset="0"/>
              <a:buChar char="•"/>
            </a:pPr>
            <a:r>
              <a:rPr lang="zh-CN" altLang="en-US" sz="2000" dirty="0"/>
              <a:t>更合理的定向捐赠策略。防止出现部分城市接收捐赠冗余浪费，而部分城市物资严重不足却未被重视的情况。</a:t>
            </a:r>
            <a:endParaRPr lang="en-US" altLang="zh-CN" sz="2000" dirty="0"/>
          </a:p>
        </p:txBody>
      </p:sp>
      <p:sp>
        <p:nvSpPr>
          <p:cNvPr id="10" name="矩形 9">
            <a:extLst>
              <a:ext uri="{FF2B5EF4-FFF2-40B4-BE49-F238E27FC236}">
                <a16:creationId xmlns:a16="http://schemas.microsoft.com/office/drawing/2014/main" id="{3A393B1E-0202-44F5-99F2-F0FB8E3DB711}"/>
              </a:ext>
            </a:extLst>
          </p:cNvPr>
          <p:cNvSpPr/>
          <p:nvPr/>
        </p:nvSpPr>
        <p:spPr>
          <a:xfrm>
            <a:off x="594360" y="4625799"/>
            <a:ext cx="6819900" cy="400110"/>
          </a:xfrm>
          <a:prstGeom prst="rect">
            <a:avLst/>
          </a:prstGeom>
        </p:spPr>
        <p:txBody>
          <a:bodyPr wrap="square">
            <a:spAutoFit/>
          </a:bodyPr>
          <a:lstStyle/>
          <a:p>
            <a:pPr>
              <a:spcAft>
                <a:spcPts val="600"/>
              </a:spcAft>
            </a:pPr>
            <a:r>
              <a:rPr lang="zh-CN" altLang="en-US" sz="2000" b="1" dirty="0"/>
              <a:t>为群众提供</a:t>
            </a:r>
            <a:endParaRPr lang="en-US" altLang="zh-CN" sz="2000" b="1" dirty="0"/>
          </a:p>
        </p:txBody>
      </p:sp>
      <p:sp>
        <p:nvSpPr>
          <p:cNvPr id="11" name="矩形 10">
            <a:extLst>
              <a:ext uri="{FF2B5EF4-FFF2-40B4-BE49-F238E27FC236}">
                <a16:creationId xmlns:a16="http://schemas.microsoft.com/office/drawing/2014/main" id="{D2AB440F-6E34-46A9-81E9-BDF7B695630D}"/>
              </a:ext>
            </a:extLst>
          </p:cNvPr>
          <p:cNvSpPr/>
          <p:nvPr/>
        </p:nvSpPr>
        <p:spPr>
          <a:xfrm>
            <a:off x="825424" y="5162714"/>
            <a:ext cx="7815656" cy="1092607"/>
          </a:xfrm>
          <a:prstGeom prst="rect">
            <a:avLst/>
          </a:prstGeom>
        </p:spPr>
        <p:txBody>
          <a:bodyPr wrap="square">
            <a:spAutoFit/>
          </a:bodyPr>
          <a:lstStyle/>
          <a:p>
            <a:pPr marL="342900" indent="-342900">
              <a:spcAft>
                <a:spcPts val="600"/>
              </a:spcAft>
              <a:buFont typeface="Arial" panose="020B0604020202020204" pitchFamily="34" charset="0"/>
              <a:buChar char="•"/>
            </a:pPr>
            <a:r>
              <a:rPr lang="zh-CN" altLang="en-US" sz="2000" dirty="0"/>
              <a:t>对疫情更全面和准确的认知。尽早了解自己所在城市的潜在风险（包括感染风险和救助资源不足的风险），及时响应隔离政策。</a:t>
            </a:r>
            <a:endParaRPr lang="en-US" altLang="zh-CN" sz="2000" dirty="0"/>
          </a:p>
          <a:p>
            <a:pPr marL="342900" indent="-342900">
              <a:spcAft>
                <a:spcPts val="600"/>
              </a:spcAft>
              <a:buFont typeface="Arial" panose="020B0604020202020204" pitchFamily="34" charset="0"/>
              <a:buChar char="•"/>
            </a:pPr>
            <a:r>
              <a:rPr lang="zh-CN" altLang="en-US" sz="2000" dirty="0"/>
              <a:t>发动集体智慧，帮助群众了解数据，挖掘想法</a:t>
            </a:r>
            <a:endParaRPr lang="en-US" altLang="zh-CN" sz="2000" dirty="0"/>
          </a:p>
        </p:txBody>
      </p:sp>
    </p:spTree>
    <p:extLst>
      <p:ext uri="{BB962C8B-B14F-4D97-AF65-F5344CB8AC3E}">
        <p14:creationId xmlns:p14="http://schemas.microsoft.com/office/powerpoint/2010/main" val="956083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副标题 2">
            <a:extLst>
              <a:ext uri="{FF2B5EF4-FFF2-40B4-BE49-F238E27FC236}">
                <a16:creationId xmlns:a16="http://schemas.microsoft.com/office/drawing/2014/main" id="{A61CF0D8-2C36-4B46-8614-4F71398AC8F7}"/>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项目进度 </a:t>
            </a:r>
            <a:r>
              <a:rPr lang="en-US" altLang="zh-CN" dirty="0">
                <a:solidFill>
                  <a:schemeClr val="bg1"/>
                </a:solidFill>
              </a:rPr>
              <a:t>&amp; </a:t>
            </a:r>
            <a:r>
              <a:rPr lang="zh-CN" altLang="en-US" dirty="0">
                <a:solidFill>
                  <a:schemeClr val="bg1"/>
                </a:solidFill>
              </a:rPr>
              <a:t>未来规划</a:t>
            </a:r>
          </a:p>
        </p:txBody>
      </p:sp>
      <p:cxnSp>
        <p:nvCxnSpPr>
          <p:cNvPr id="5" name="Straight Connector 5">
            <a:extLst>
              <a:ext uri="{FF2B5EF4-FFF2-40B4-BE49-F238E27FC236}">
                <a16:creationId xmlns:a16="http://schemas.microsoft.com/office/drawing/2014/main" id="{1942A97B-BEF1-4651-8A13-867369430D87}"/>
              </a:ext>
            </a:extLst>
          </p:cNvPr>
          <p:cNvCxnSpPr/>
          <p:nvPr/>
        </p:nvCxnSpPr>
        <p:spPr>
          <a:xfrm>
            <a:off x="2036173" y="1250223"/>
            <a:ext cx="0" cy="4950823"/>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6">
            <a:extLst>
              <a:ext uri="{FF2B5EF4-FFF2-40B4-BE49-F238E27FC236}">
                <a16:creationId xmlns:a16="http://schemas.microsoft.com/office/drawing/2014/main" id="{F7A1F588-DA31-456B-AED6-A838FBA3FD52}"/>
              </a:ext>
            </a:extLst>
          </p:cNvPr>
          <p:cNvSpPr/>
          <p:nvPr/>
        </p:nvSpPr>
        <p:spPr>
          <a:xfrm>
            <a:off x="1905542" y="1376135"/>
            <a:ext cx="261257" cy="2612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mn-ea"/>
            </a:endParaRPr>
          </a:p>
        </p:txBody>
      </p:sp>
      <p:sp>
        <p:nvSpPr>
          <p:cNvPr id="7" name="Oval 7">
            <a:extLst>
              <a:ext uri="{FF2B5EF4-FFF2-40B4-BE49-F238E27FC236}">
                <a16:creationId xmlns:a16="http://schemas.microsoft.com/office/drawing/2014/main" id="{28FD0CA4-A8B2-4C1A-A3CE-B6678914ECB1}"/>
              </a:ext>
            </a:extLst>
          </p:cNvPr>
          <p:cNvSpPr/>
          <p:nvPr/>
        </p:nvSpPr>
        <p:spPr>
          <a:xfrm>
            <a:off x="1905543" y="3066847"/>
            <a:ext cx="261257" cy="2612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mn-ea"/>
            </a:endParaRPr>
          </a:p>
        </p:txBody>
      </p:sp>
      <p:sp>
        <p:nvSpPr>
          <p:cNvPr id="9" name="TextBox 9">
            <a:extLst>
              <a:ext uri="{FF2B5EF4-FFF2-40B4-BE49-F238E27FC236}">
                <a16:creationId xmlns:a16="http://schemas.microsoft.com/office/drawing/2014/main" id="{8D06818B-C245-4CDF-9CA3-3782457EE47C}"/>
              </a:ext>
            </a:extLst>
          </p:cNvPr>
          <p:cNvSpPr txBox="1"/>
          <p:nvPr/>
        </p:nvSpPr>
        <p:spPr>
          <a:xfrm>
            <a:off x="2322121" y="1294302"/>
            <a:ext cx="3474665" cy="396134"/>
          </a:xfrm>
          <a:prstGeom prst="rect">
            <a:avLst/>
          </a:prstGeom>
          <a:noFill/>
        </p:spPr>
        <p:txBody>
          <a:bodyPr wrap="square" rtlCol="0">
            <a:spAutoFit/>
          </a:bodyPr>
          <a:lstStyle/>
          <a:p>
            <a:pPr>
              <a:lnSpc>
                <a:spcPct val="120000"/>
              </a:lnSpc>
            </a:pPr>
            <a:r>
              <a:rPr lang="zh-CN" altLang="en-US" dirty="0">
                <a:latin typeface="+mn-ea"/>
              </a:rPr>
              <a:t>概念设计，数据收集，团队组建</a:t>
            </a:r>
            <a:endParaRPr lang="en-US" dirty="0">
              <a:latin typeface="+mn-ea"/>
            </a:endParaRPr>
          </a:p>
        </p:txBody>
      </p:sp>
      <p:sp>
        <p:nvSpPr>
          <p:cNvPr id="10" name="TextBox 10">
            <a:extLst>
              <a:ext uri="{FF2B5EF4-FFF2-40B4-BE49-F238E27FC236}">
                <a16:creationId xmlns:a16="http://schemas.microsoft.com/office/drawing/2014/main" id="{1BA78EBD-7AC5-48B5-9300-C05EE7EB7893}"/>
              </a:ext>
            </a:extLst>
          </p:cNvPr>
          <p:cNvSpPr txBox="1"/>
          <p:nvPr/>
        </p:nvSpPr>
        <p:spPr>
          <a:xfrm>
            <a:off x="2291011" y="2992806"/>
            <a:ext cx="3265713" cy="393890"/>
          </a:xfrm>
          <a:prstGeom prst="rect">
            <a:avLst/>
          </a:prstGeom>
          <a:noFill/>
        </p:spPr>
        <p:txBody>
          <a:bodyPr wrap="square" rtlCol="0">
            <a:spAutoFit/>
          </a:bodyPr>
          <a:lstStyle>
            <a:defPPr>
              <a:defRPr lang="zh-CN"/>
            </a:defPPr>
            <a:lvl1pPr>
              <a:lnSpc>
                <a:spcPct val="120000"/>
              </a:lnSpc>
              <a:defRPr b="1">
                <a:solidFill>
                  <a:srgbClr val="0070C0"/>
                </a:solidFill>
                <a:latin typeface="Myriad Pro" panose="020B0503030403020204" pitchFamily="34" charset="0"/>
              </a:defRPr>
            </a:lvl1pPr>
          </a:lstStyle>
          <a:p>
            <a:r>
              <a:rPr lang="zh-CN" altLang="en-US" b="0" dirty="0">
                <a:solidFill>
                  <a:schemeClr val="tx1"/>
                </a:solidFill>
                <a:latin typeface="+mn-ea"/>
              </a:rPr>
              <a:t>数据处理、系统实现</a:t>
            </a:r>
            <a:endParaRPr lang="en-US" b="0" dirty="0">
              <a:solidFill>
                <a:schemeClr val="tx1"/>
              </a:solidFill>
              <a:latin typeface="+mn-ea"/>
            </a:endParaRPr>
          </a:p>
        </p:txBody>
      </p:sp>
      <p:sp>
        <p:nvSpPr>
          <p:cNvPr id="12" name="Rectangle 14">
            <a:extLst>
              <a:ext uri="{FF2B5EF4-FFF2-40B4-BE49-F238E27FC236}">
                <a16:creationId xmlns:a16="http://schemas.microsoft.com/office/drawing/2014/main" id="{589CC4F2-C5E8-4147-A058-2F7F33ADA077}"/>
              </a:ext>
            </a:extLst>
          </p:cNvPr>
          <p:cNvSpPr/>
          <p:nvPr/>
        </p:nvSpPr>
        <p:spPr>
          <a:xfrm>
            <a:off x="203847" y="1376135"/>
            <a:ext cx="1624035" cy="307777"/>
          </a:xfrm>
          <a:prstGeom prst="rect">
            <a:avLst/>
          </a:prstGeom>
        </p:spPr>
        <p:txBody>
          <a:bodyPr wrap="none">
            <a:spAutoFit/>
          </a:bodyPr>
          <a:lstStyle/>
          <a:p>
            <a:pPr algn="ctr"/>
            <a:r>
              <a:rPr lang="en-US" altLang="zh-CN" sz="1400" dirty="0">
                <a:latin typeface="+mn-ea"/>
              </a:rPr>
              <a:t>Feb. 28 - Mar. 02</a:t>
            </a:r>
            <a:endParaRPr lang="en-US" sz="1400" dirty="0">
              <a:latin typeface="+mn-ea"/>
            </a:endParaRPr>
          </a:p>
        </p:txBody>
      </p:sp>
      <p:sp>
        <p:nvSpPr>
          <p:cNvPr id="17" name="Rectangle 14">
            <a:extLst>
              <a:ext uri="{FF2B5EF4-FFF2-40B4-BE49-F238E27FC236}">
                <a16:creationId xmlns:a16="http://schemas.microsoft.com/office/drawing/2014/main" id="{A1BC25DB-584E-4DDE-9C00-740C6CF188A6}"/>
              </a:ext>
            </a:extLst>
          </p:cNvPr>
          <p:cNvSpPr/>
          <p:nvPr/>
        </p:nvSpPr>
        <p:spPr>
          <a:xfrm>
            <a:off x="203847" y="3048236"/>
            <a:ext cx="1636730" cy="307777"/>
          </a:xfrm>
          <a:prstGeom prst="rect">
            <a:avLst/>
          </a:prstGeom>
        </p:spPr>
        <p:txBody>
          <a:bodyPr wrap="none">
            <a:spAutoFit/>
          </a:bodyPr>
          <a:lstStyle/>
          <a:p>
            <a:pPr algn="ctr"/>
            <a:r>
              <a:rPr lang="en-US" altLang="zh-CN" sz="1400" dirty="0">
                <a:latin typeface="+mn-ea"/>
              </a:rPr>
              <a:t>Mar. 04 - Mar. 06</a:t>
            </a:r>
            <a:endParaRPr lang="en-US" sz="1400" dirty="0">
              <a:latin typeface="+mn-ea"/>
            </a:endParaRPr>
          </a:p>
        </p:txBody>
      </p:sp>
      <p:sp>
        <p:nvSpPr>
          <p:cNvPr id="18" name="Oval 7">
            <a:extLst>
              <a:ext uri="{FF2B5EF4-FFF2-40B4-BE49-F238E27FC236}">
                <a16:creationId xmlns:a16="http://schemas.microsoft.com/office/drawing/2014/main" id="{73F99B7A-FBFB-4304-98BB-7B98889D4800}"/>
              </a:ext>
            </a:extLst>
          </p:cNvPr>
          <p:cNvSpPr/>
          <p:nvPr/>
        </p:nvSpPr>
        <p:spPr>
          <a:xfrm>
            <a:off x="1905543" y="3753102"/>
            <a:ext cx="261257" cy="2612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mn-ea"/>
            </a:endParaRPr>
          </a:p>
        </p:txBody>
      </p:sp>
      <p:sp>
        <p:nvSpPr>
          <p:cNvPr id="19" name="TextBox 10">
            <a:extLst>
              <a:ext uri="{FF2B5EF4-FFF2-40B4-BE49-F238E27FC236}">
                <a16:creationId xmlns:a16="http://schemas.microsoft.com/office/drawing/2014/main" id="{DC5940B1-8190-4501-9DFD-FD8FB9563D7A}"/>
              </a:ext>
            </a:extLst>
          </p:cNvPr>
          <p:cNvSpPr txBox="1"/>
          <p:nvPr/>
        </p:nvSpPr>
        <p:spPr>
          <a:xfrm>
            <a:off x="2291010" y="3679061"/>
            <a:ext cx="3742935" cy="396070"/>
          </a:xfrm>
          <a:prstGeom prst="rect">
            <a:avLst/>
          </a:prstGeom>
          <a:noFill/>
        </p:spPr>
        <p:txBody>
          <a:bodyPr wrap="square" rtlCol="0">
            <a:spAutoFit/>
          </a:bodyPr>
          <a:lstStyle>
            <a:defPPr>
              <a:defRPr lang="zh-CN"/>
            </a:defPPr>
            <a:lvl1pPr>
              <a:lnSpc>
                <a:spcPct val="120000"/>
              </a:lnSpc>
              <a:defRPr b="1">
                <a:solidFill>
                  <a:srgbClr val="0070C0"/>
                </a:solidFill>
                <a:latin typeface="Myriad Pro" panose="020B0503030403020204" pitchFamily="34" charset="0"/>
              </a:defRPr>
            </a:lvl1pPr>
          </a:lstStyle>
          <a:p>
            <a:r>
              <a:rPr lang="zh-CN" altLang="en-US" b="0" dirty="0">
                <a:solidFill>
                  <a:schemeClr val="tx1"/>
                </a:solidFill>
                <a:latin typeface="+mn-ea"/>
              </a:rPr>
              <a:t>交互测试、系统部署、</a:t>
            </a:r>
            <a:r>
              <a:rPr lang="en-US" altLang="zh-CN" b="0" dirty="0">
                <a:solidFill>
                  <a:schemeClr val="tx1"/>
                </a:solidFill>
                <a:latin typeface="+mn-ea"/>
              </a:rPr>
              <a:t>beta</a:t>
            </a:r>
            <a:r>
              <a:rPr lang="zh-CN" altLang="en-US" b="0" dirty="0">
                <a:solidFill>
                  <a:schemeClr val="tx1"/>
                </a:solidFill>
                <a:latin typeface="+mn-ea"/>
              </a:rPr>
              <a:t>版上线</a:t>
            </a:r>
            <a:endParaRPr lang="en-US" b="0" dirty="0">
              <a:solidFill>
                <a:schemeClr val="tx1"/>
              </a:solidFill>
              <a:latin typeface="+mn-ea"/>
            </a:endParaRPr>
          </a:p>
        </p:txBody>
      </p:sp>
      <p:sp>
        <p:nvSpPr>
          <p:cNvPr id="20" name="Rectangle 14">
            <a:extLst>
              <a:ext uri="{FF2B5EF4-FFF2-40B4-BE49-F238E27FC236}">
                <a16:creationId xmlns:a16="http://schemas.microsoft.com/office/drawing/2014/main" id="{C56824B4-5CA5-4E75-9AFC-6BBB446EC298}"/>
              </a:ext>
            </a:extLst>
          </p:cNvPr>
          <p:cNvSpPr/>
          <p:nvPr/>
        </p:nvSpPr>
        <p:spPr>
          <a:xfrm>
            <a:off x="203847" y="3736413"/>
            <a:ext cx="1636730" cy="307777"/>
          </a:xfrm>
          <a:prstGeom prst="rect">
            <a:avLst/>
          </a:prstGeom>
        </p:spPr>
        <p:txBody>
          <a:bodyPr wrap="none">
            <a:spAutoFit/>
          </a:bodyPr>
          <a:lstStyle/>
          <a:p>
            <a:pPr algn="ctr"/>
            <a:r>
              <a:rPr lang="en-US" altLang="zh-CN" sz="1400" dirty="0">
                <a:latin typeface="+mn-ea"/>
              </a:rPr>
              <a:t>Mar. 06 - Mar. 07</a:t>
            </a:r>
            <a:endParaRPr lang="en-US" sz="1400" dirty="0">
              <a:latin typeface="+mn-ea"/>
            </a:endParaRPr>
          </a:p>
        </p:txBody>
      </p:sp>
      <p:sp>
        <p:nvSpPr>
          <p:cNvPr id="21" name="Oval 7">
            <a:extLst>
              <a:ext uri="{FF2B5EF4-FFF2-40B4-BE49-F238E27FC236}">
                <a16:creationId xmlns:a16="http://schemas.microsoft.com/office/drawing/2014/main" id="{5DAA05C0-2F83-4DC8-B4B0-B523ABD0D8BB}"/>
              </a:ext>
            </a:extLst>
          </p:cNvPr>
          <p:cNvSpPr/>
          <p:nvPr/>
        </p:nvSpPr>
        <p:spPr>
          <a:xfrm>
            <a:off x="1905543" y="4396649"/>
            <a:ext cx="261257" cy="261257"/>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mn-ea"/>
            </a:endParaRPr>
          </a:p>
        </p:txBody>
      </p:sp>
      <p:sp>
        <p:nvSpPr>
          <p:cNvPr id="23" name="Rectangle 14">
            <a:extLst>
              <a:ext uri="{FF2B5EF4-FFF2-40B4-BE49-F238E27FC236}">
                <a16:creationId xmlns:a16="http://schemas.microsoft.com/office/drawing/2014/main" id="{10435F6E-4ADE-44E6-9735-15A60EC88E5C}"/>
              </a:ext>
            </a:extLst>
          </p:cNvPr>
          <p:cNvSpPr/>
          <p:nvPr/>
        </p:nvSpPr>
        <p:spPr>
          <a:xfrm>
            <a:off x="203847" y="4391832"/>
            <a:ext cx="1636730" cy="307777"/>
          </a:xfrm>
          <a:prstGeom prst="rect">
            <a:avLst/>
          </a:prstGeom>
        </p:spPr>
        <p:txBody>
          <a:bodyPr wrap="none">
            <a:spAutoFit/>
          </a:bodyPr>
          <a:lstStyle/>
          <a:p>
            <a:pPr algn="ctr"/>
            <a:r>
              <a:rPr lang="en-US" altLang="zh-CN" sz="1400" dirty="0">
                <a:latin typeface="+mn-ea"/>
              </a:rPr>
              <a:t>Mar. 08 - Mar. 31</a:t>
            </a:r>
            <a:endParaRPr lang="en-US" sz="1400" dirty="0">
              <a:latin typeface="+mn-ea"/>
            </a:endParaRPr>
          </a:p>
        </p:txBody>
      </p:sp>
      <p:sp>
        <p:nvSpPr>
          <p:cNvPr id="2" name="矩形 1">
            <a:extLst>
              <a:ext uri="{FF2B5EF4-FFF2-40B4-BE49-F238E27FC236}">
                <a16:creationId xmlns:a16="http://schemas.microsoft.com/office/drawing/2014/main" id="{46154554-B312-449F-B2CD-8986A7466FBC}"/>
              </a:ext>
            </a:extLst>
          </p:cNvPr>
          <p:cNvSpPr/>
          <p:nvPr/>
        </p:nvSpPr>
        <p:spPr>
          <a:xfrm>
            <a:off x="2291010" y="5472749"/>
            <a:ext cx="2997937" cy="369332"/>
          </a:xfrm>
          <a:prstGeom prst="rect">
            <a:avLst/>
          </a:prstGeom>
        </p:spPr>
        <p:txBody>
          <a:bodyPr wrap="none">
            <a:spAutoFit/>
          </a:bodyPr>
          <a:lstStyle/>
          <a:p>
            <a:r>
              <a:rPr lang="zh-CN" altLang="en-US" dirty="0">
                <a:latin typeface="+mn-ea"/>
              </a:rPr>
              <a:t>完成数据模型，上线小程序</a:t>
            </a:r>
            <a:endParaRPr lang="zh-CN" altLang="en-US" dirty="0"/>
          </a:p>
        </p:txBody>
      </p:sp>
      <p:sp>
        <p:nvSpPr>
          <p:cNvPr id="3" name="矩形 2">
            <a:extLst>
              <a:ext uri="{FF2B5EF4-FFF2-40B4-BE49-F238E27FC236}">
                <a16:creationId xmlns:a16="http://schemas.microsoft.com/office/drawing/2014/main" id="{7A218440-3BA6-49C7-BD19-18ACBC90BE8A}"/>
              </a:ext>
            </a:extLst>
          </p:cNvPr>
          <p:cNvSpPr/>
          <p:nvPr/>
        </p:nvSpPr>
        <p:spPr>
          <a:xfrm>
            <a:off x="2322121" y="2351383"/>
            <a:ext cx="1569660" cy="369332"/>
          </a:xfrm>
          <a:prstGeom prst="rect">
            <a:avLst/>
          </a:prstGeom>
        </p:spPr>
        <p:txBody>
          <a:bodyPr wrap="none">
            <a:spAutoFit/>
          </a:bodyPr>
          <a:lstStyle/>
          <a:p>
            <a:r>
              <a:rPr lang="zh-CN" altLang="en-US" dirty="0">
                <a:latin typeface="+mn-ea"/>
              </a:rPr>
              <a:t>领域专家访谈</a:t>
            </a:r>
            <a:endParaRPr lang="zh-CN" altLang="en-US" dirty="0"/>
          </a:p>
        </p:txBody>
      </p:sp>
      <p:sp>
        <p:nvSpPr>
          <p:cNvPr id="24" name="Oval 7">
            <a:extLst>
              <a:ext uri="{FF2B5EF4-FFF2-40B4-BE49-F238E27FC236}">
                <a16:creationId xmlns:a16="http://schemas.microsoft.com/office/drawing/2014/main" id="{9E9FD23B-39D4-4871-B119-9FF1AAB2C6ED}"/>
              </a:ext>
            </a:extLst>
          </p:cNvPr>
          <p:cNvSpPr/>
          <p:nvPr/>
        </p:nvSpPr>
        <p:spPr>
          <a:xfrm>
            <a:off x="1905542" y="5526787"/>
            <a:ext cx="261257" cy="261257"/>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mn-ea"/>
            </a:endParaRPr>
          </a:p>
        </p:txBody>
      </p:sp>
      <p:sp>
        <p:nvSpPr>
          <p:cNvPr id="25" name="Rectangle 14">
            <a:extLst>
              <a:ext uri="{FF2B5EF4-FFF2-40B4-BE49-F238E27FC236}">
                <a16:creationId xmlns:a16="http://schemas.microsoft.com/office/drawing/2014/main" id="{1C446872-31F6-4883-9CF9-117DBCDFD53C}"/>
              </a:ext>
            </a:extLst>
          </p:cNvPr>
          <p:cNvSpPr/>
          <p:nvPr/>
        </p:nvSpPr>
        <p:spPr>
          <a:xfrm>
            <a:off x="203847" y="5506604"/>
            <a:ext cx="1572611" cy="307777"/>
          </a:xfrm>
          <a:prstGeom prst="rect">
            <a:avLst/>
          </a:prstGeom>
        </p:spPr>
        <p:txBody>
          <a:bodyPr wrap="none">
            <a:spAutoFit/>
          </a:bodyPr>
          <a:lstStyle/>
          <a:p>
            <a:pPr algn="ctr"/>
            <a:r>
              <a:rPr lang="en-US" altLang="zh-CN" sz="1400" dirty="0">
                <a:latin typeface="+mn-ea"/>
              </a:rPr>
              <a:t>Apr. 01 - Apr. 15</a:t>
            </a:r>
            <a:endParaRPr lang="en-US" sz="1400" dirty="0">
              <a:latin typeface="+mn-ea"/>
            </a:endParaRPr>
          </a:p>
        </p:txBody>
      </p:sp>
      <p:sp>
        <p:nvSpPr>
          <p:cNvPr id="4" name="矩形 3">
            <a:extLst>
              <a:ext uri="{FF2B5EF4-FFF2-40B4-BE49-F238E27FC236}">
                <a16:creationId xmlns:a16="http://schemas.microsoft.com/office/drawing/2014/main" id="{C11212D8-5AD8-4BDB-938D-10F75B0CAFCC}"/>
              </a:ext>
            </a:extLst>
          </p:cNvPr>
          <p:cNvSpPr/>
          <p:nvPr/>
        </p:nvSpPr>
        <p:spPr>
          <a:xfrm>
            <a:off x="2291010" y="4356066"/>
            <a:ext cx="2791149" cy="369332"/>
          </a:xfrm>
          <a:prstGeom prst="rect">
            <a:avLst/>
          </a:prstGeom>
        </p:spPr>
        <p:txBody>
          <a:bodyPr wrap="none">
            <a:spAutoFit/>
          </a:bodyPr>
          <a:lstStyle/>
          <a:p>
            <a:r>
              <a:rPr lang="zh-CN" altLang="en-US" dirty="0">
                <a:latin typeface="+mn-ea"/>
              </a:rPr>
              <a:t>发布基于</a:t>
            </a:r>
            <a:r>
              <a:rPr lang="en-US" altLang="zh-CN" dirty="0">
                <a:latin typeface="+mn-ea"/>
              </a:rPr>
              <a:t>H5</a:t>
            </a:r>
            <a:r>
              <a:rPr lang="zh-CN" altLang="en-US" dirty="0">
                <a:latin typeface="+mn-ea"/>
              </a:rPr>
              <a:t>的完整版</a:t>
            </a:r>
            <a:r>
              <a:rPr lang="en-US" altLang="zh-CN" dirty="0">
                <a:latin typeface="+mn-ea"/>
              </a:rPr>
              <a:t>v1.0</a:t>
            </a:r>
            <a:endParaRPr lang="zh-CN" altLang="en-US" dirty="0"/>
          </a:p>
        </p:txBody>
      </p:sp>
      <p:sp>
        <p:nvSpPr>
          <p:cNvPr id="22" name="Oval 7">
            <a:extLst>
              <a:ext uri="{FF2B5EF4-FFF2-40B4-BE49-F238E27FC236}">
                <a16:creationId xmlns:a16="http://schemas.microsoft.com/office/drawing/2014/main" id="{6A98151E-AFB3-4E31-9D10-E07BD7325745}"/>
              </a:ext>
            </a:extLst>
          </p:cNvPr>
          <p:cNvSpPr/>
          <p:nvPr/>
        </p:nvSpPr>
        <p:spPr>
          <a:xfrm>
            <a:off x="1905542" y="2398505"/>
            <a:ext cx="261257" cy="2612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mn-ea"/>
            </a:endParaRPr>
          </a:p>
        </p:txBody>
      </p:sp>
      <p:sp>
        <p:nvSpPr>
          <p:cNvPr id="27" name="Rectangle 14">
            <a:extLst>
              <a:ext uri="{FF2B5EF4-FFF2-40B4-BE49-F238E27FC236}">
                <a16:creationId xmlns:a16="http://schemas.microsoft.com/office/drawing/2014/main" id="{DEFE0945-F93D-447E-95DE-F6FC0C96436F}"/>
              </a:ext>
            </a:extLst>
          </p:cNvPr>
          <p:cNvSpPr/>
          <p:nvPr/>
        </p:nvSpPr>
        <p:spPr>
          <a:xfrm>
            <a:off x="203847" y="2340164"/>
            <a:ext cx="1636730" cy="307777"/>
          </a:xfrm>
          <a:prstGeom prst="rect">
            <a:avLst/>
          </a:prstGeom>
        </p:spPr>
        <p:txBody>
          <a:bodyPr wrap="none">
            <a:spAutoFit/>
          </a:bodyPr>
          <a:lstStyle/>
          <a:p>
            <a:pPr algn="ctr"/>
            <a:r>
              <a:rPr lang="en-US" altLang="zh-CN" sz="1400" dirty="0">
                <a:latin typeface="+mn-ea"/>
              </a:rPr>
              <a:t>Mar. 02 - Mar. 04</a:t>
            </a:r>
            <a:endParaRPr lang="en-US" sz="1400" dirty="0">
              <a:latin typeface="+mn-ea"/>
            </a:endParaRPr>
          </a:p>
        </p:txBody>
      </p:sp>
      <p:sp>
        <p:nvSpPr>
          <p:cNvPr id="28" name="矩形 27">
            <a:extLst>
              <a:ext uri="{FF2B5EF4-FFF2-40B4-BE49-F238E27FC236}">
                <a16:creationId xmlns:a16="http://schemas.microsoft.com/office/drawing/2014/main" id="{1B804DD6-FB98-472C-8452-C5C4BB79D8A5}"/>
              </a:ext>
            </a:extLst>
          </p:cNvPr>
          <p:cNvSpPr/>
          <p:nvPr/>
        </p:nvSpPr>
        <p:spPr>
          <a:xfrm>
            <a:off x="7109843" y="2940397"/>
            <a:ext cx="3877985" cy="1477328"/>
          </a:xfrm>
          <a:prstGeom prst="rect">
            <a:avLst/>
          </a:prstGeom>
        </p:spPr>
        <p:txBody>
          <a:bodyPr wrap="none">
            <a:spAutoFit/>
          </a:bodyPr>
          <a:lstStyle/>
          <a:p>
            <a:pPr algn="ctr"/>
            <a:r>
              <a:rPr lang="zh-CN" altLang="en-US" dirty="0">
                <a:latin typeface="+mn-ea"/>
              </a:rPr>
              <a:t>！</a:t>
            </a:r>
            <a:endParaRPr lang="en-US" altLang="zh-CN" dirty="0">
              <a:latin typeface="+mn-ea"/>
            </a:endParaRPr>
          </a:p>
          <a:p>
            <a:pPr algn="ctr"/>
            <a:endParaRPr lang="en-US" altLang="zh-CN" dirty="0">
              <a:latin typeface="+mn-ea"/>
            </a:endParaRPr>
          </a:p>
          <a:p>
            <a:pPr algn="ctr"/>
            <a:r>
              <a:rPr lang="zh-CN" altLang="en-US" dirty="0">
                <a:latin typeface="+mn-ea"/>
              </a:rPr>
              <a:t>因为时间有限，目前我们正在抓紧：</a:t>
            </a:r>
            <a:endParaRPr lang="en-US" altLang="zh-CN" dirty="0">
              <a:latin typeface="+mn-ea"/>
            </a:endParaRPr>
          </a:p>
          <a:p>
            <a:pPr algn="ctr"/>
            <a:endParaRPr lang="en-US" altLang="zh-CN" dirty="0">
              <a:latin typeface="+mn-ea"/>
            </a:endParaRPr>
          </a:p>
          <a:p>
            <a:pPr algn="ctr"/>
            <a:r>
              <a:rPr lang="zh-CN" altLang="en-US" dirty="0">
                <a:latin typeface="+mn-ea"/>
              </a:rPr>
              <a:t>场景案例的说明，明天早上即将完成</a:t>
            </a:r>
            <a:endParaRPr lang="zh-CN" altLang="en-US" dirty="0"/>
          </a:p>
        </p:txBody>
      </p:sp>
    </p:spTree>
    <p:extLst>
      <p:ext uri="{BB962C8B-B14F-4D97-AF65-F5344CB8AC3E}">
        <p14:creationId xmlns:p14="http://schemas.microsoft.com/office/powerpoint/2010/main" val="3431370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3743" y="1138177"/>
            <a:ext cx="1261884" cy="523220"/>
          </a:xfrm>
          <a:prstGeom prst="rect">
            <a:avLst/>
          </a:prstGeom>
        </p:spPr>
        <p:txBody>
          <a:bodyPr wrap="none">
            <a:spAutoFit/>
          </a:bodyPr>
          <a:lstStyle/>
          <a:p>
            <a:r>
              <a:rPr lang="zh-CN" altLang="en-US" sz="2800" dirty="0"/>
              <a:t>孔令远</a:t>
            </a:r>
          </a:p>
        </p:txBody>
      </p:sp>
      <p:sp>
        <p:nvSpPr>
          <p:cNvPr id="8" name="矩形 7"/>
          <p:cNvSpPr/>
          <p:nvPr/>
        </p:nvSpPr>
        <p:spPr>
          <a:xfrm>
            <a:off x="683743" y="3425130"/>
            <a:ext cx="1261884" cy="523220"/>
          </a:xfrm>
          <a:prstGeom prst="rect">
            <a:avLst/>
          </a:prstGeom>
        </p:spPr>
        <p:txBody>
          <a:bodyPr wrap="none">
            <a:spAutoFit/>
          </a:bodyPr>
          <a:lstStyle/>
          <a:p>
            <a:r>
              <a:rPr lang="zh-CN" altLang="en-US" sz="2800" dirty="0">
                <a:sym typeface="+mn-ea"/>
              </a:rPr>
              <a:t>黄智仁</a:t>
            </a:r>
            <a:endParaRPr lang="zh-CN" altLang="en-US" sz="2800" dirty="0"/>
          </a:p>
        </p:txBody>
      </p:sp>
      <p:sp>
        <p:nvSpPr>
          <p:cNvPr id="9" name="矩形 8"/>
          <p:cNvSpPr/>
          <p:nvPr/>
        </p:nvSpPr>
        <p:spPr>
          <a:xfrm>
            <a:off x="683743" y="1644688"/>
            <a:ext cx="6245975" cy="1428211"/>
          </a:xfrm>
          <a:prstGeom prst="rect">
            <a:avLst/>
          </a:prstGeom>
        </p:spPr>
        <p:txBody>
          <a:bodyPr wrap="square">
            <a:spAutoFit/>
          </a:bodyPr>
          <a:lstStyle/>
          <a:p>
            <a:pPr marL="342900" indent="-342900">
              <a:lnSpc>
                <a:spcPct val="110000"/>
              </a:lnSpc>
              <a:buFont typeface="Arial" panose="020B0604020202020204" pitchFamily="34" charset="0"/>
              <a:buChar char="•"/>
            </a:pPr>
            <a:r>
              <a:rPr lang="zh-CN" altLang="en-US" sz="2000" dirty="0"/>
              <a:t>可视化自媒体</a:t>
            </a:r>
            <a:r>
              <a:rPr lang="zh-CN" altLang="en-US" sz="2000" b="1" dirty="0"/>
              <a:t>彩色说</a:t>
            </a:r>
            <a:r>
              <a:rPr lang="zh-CN" altLang="en-US" sz="2000" dirty="0"/>
              <a:t>创始人</a:t>
            </a:r>
            <a:endParaRPr lang="en-US" altLang="zh-CN" sz="2000" dirty="0"/>
          </a:p>
          <a:p>
            <a:pPr marL="342900" indent="-342900">
              <a:lnSpc>
                <a:spcPct val="110000"/>
              </a:lnSpc>
              <a:buFont typeface="Arial" panose="020B0604020202020204" pitchFamily="34" charset="0"/>
              <a:buChar char="•"/>
            </a:pPr>
            <a:r>
              <a:rPr lang="zh-CN" altLang="en-US" sz="2000" dirty="0">
                <a:sym typeface="+mn-ea"/>
              </a:rPr>
              <a:t>专注数据可视化在媒体行业的运用，数篇点阅</a:t>
            </a:r>
            <a:r>
              <a:rPr lang="en-US" altLang="zh-CN" sz="2000" dirty="0">
                <a:sym typeface="+mn-ea"/>
              </a:rPr>
              <a:t>10w+</a:t>
            </a:r>
            <a:r>
              <a:rPr lang="zh-CN" altLang="en-US" sz="2000" dirty="0">
                <a:sym typeface="+mn-ea"/>
              </a:rPr>
              <a:t>的数据分析文章，信息可视化视频累计播放破百万</a:t>
            </a:r>
            <a:endParaRPr lang="zh-CN" altLang="en-US" sz="2000" dirty="0"/>
          </a:p>
          <a:p>
            <a:pPr marL="342900" indent="-342900">
              <a:lnSpc>
                <a:spcPct val="110000"/>
              </a:lnSpc>
              <a:buFont typeface="Arial" panose="020B0604020202020204" pitchFamily="34" charset="0"/>
              <a:buChar char="•"/>
            </a:pPr>
            <a:r>
              <a:rPr lang="zh-CN" altLang="en-US" sz="2000" dirty="0"/>
              <a:t>中南大学计算机科学硕士</a:t>
            </a:r>
            <a:endParaRPr lang="en-US" altLang="zh-CN" sz="2000" dirty="0"/>
          </a:p>
        </p:txBody>
      </p:sp>
      <p:sp>
        <p:nvSpPr>
          <p:cNvPr id="10" name="矩形 9"/>
          <p:cNvSpPr/>
          <p:nvPr/>
        </p:nvSpPr>
        <p:spPr>
          <a:xfrm>
            <a:off x="682942" y="3935426"/>
            <a:ext cx="6245975" cy="751103"/>
          </a:xfrm>
          <a:prstGeom prst="rect">
            <a:avLst/>
          </a:prstGeom>
        </p:spPr>
        <p:txBody>
          <a:bodyPr wrap="square">
            <a:spAutoFit/>
          </a:bodyPr>
          <a:lstStyle/>
          <a:p>
            <a:pPr marL="342900" indent="-342900">
              <a:lnSpc>
                <a:spcPct val="110000"/>
              </a:lnSpc>
              <a:buFont typeface="Arial" panose="020B0604020202020204" pitchFamily="34" charset="0"/>
              <a:buChar char="•"/>
            </a:pPr>
            <a:r>
              <a:rPr lang="zh-CN" altLang="en-US" sz="2000" dirty="0">
                <a:sym typeface="+mn-ea"/>
              </a:rPr>
              <a:t>中南大学 交通规划博士在读</a:t>
            </a:r>
            <a:endParaRPr lang="en-US" altLang="zh-CN" sz="2000" dirty="0">
              <a:sym typeface="+mn-ea"/>
            </a:endParaRPr>
          </a:p>
          <a:p>
            <a:pPr marL="342900" indent="-342900">
              <a:lnSpc>
                <a:spcPct val="110000"/>
              </a:lnSpc>
              <a:buFont typeface="Arial" panose="020B0604020202020204" pitchFamily="34" charset="0"/>
              <a:buChar char="•"/>
            </a:pPr>
            <a:r>
              <a:rPr lang="zh-CN" altLang="en-US" sz="2000" dirty="0">
                <a:sym typeface="+mn-ea"/>
              </a:rPr>
              <a:t>从事交通规划、时空数据挖掘和网络科学研究</a:t>
            </a:r>
            <a:endParaRPr lang="en-US" altLang="zh-CN" sz="2000" dirty="0">
              <a:sym typeface="+mn-e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5329" y="1023949"/>
            <a:ext cx="1871329" cy="1871329"/>
          </a:xfrm>
          <a:prstGeom prst="rect">
            <a:avLst/>
          </a:prstGeom>
          <a:noFill/>
          <a:extLst>
            <a:ext uri="{909E8E84-426E-40DD-AFC4-6F175D3DCCD1}">
              <a14:hiddenFill xmlns:a14="http://schemas.microsoft.com/office/drawing/2010/main">
                <a:solidFill>
                  <a:srgbClr val="FFFFFF"/>
                </a:solidFill>
              </a14:hiddenFill>
            </a:ext>
          </a:extLst>
        </p:spPr>
      </p:pic>
      <p:sp>
        <p:nvSpPr>
          <p:cNvPr id="17" name="副标题 2">
            <a:extLst>
              <a:ext uri="{FF2B5EF4-FFF2-40B4-BE49-F238E27FC236}">
                <a16:creationId xmlns:a16="http://schemas.microsoft.com/office/drawing/2014/main" id="{24ACDD24-BCFE-4EBB-8AAB-FA1DA33E7831}"/>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团队介绍</a:t>
            </a:r>
          </a:p>
        </p:txBody>
      </p:sp>
      <p:sp>
        <p:nvSpPr>
          <p:cNvPr id="18" name="矩形 17">
            <a:extLst>
              <a:ext uri="{FF2B5EF4-FFF2-40B4-BE49-F238E27FC236}">
                <a16:creationId xmlns:a16="http://schemas.microsoft.com/office/drawing/2014/main" id="{6F923C46-A8BA-42B3-B726-AD30E6F0B4D3}"/>
              </a:ext>
            </a:extLst>
          </p:cNvPr>
          <p:cNvSpPr/>
          <p:nvPr/>
        </p:nvSpPr>
        <p:spPr>
          <a:xfrm>
            <a:off x="682941" y="5073029"/>
            <a:ext cx="1261884" cy="523220"/>
          </a:xfrm>
          <a:prstGeom prst="rect">
            <a:avLst/>
          </a:prstGeom>
        </p:spPr>
        <p:txBody>
          <a:bodyPr wrap="none">
            <a:spAutoFit/>
          </a:bodyPr>
          <a:lstStyle/>
          <a:p>
            <a:r>
              <a:rPr lang="zh-CN" altLang="en-US" sz="2800" dirty="0">
                <a:sym typeface="+mn-ea"/>
              </a:rPr>
              <a:t>谭叶青</a:t>
            </a:r>
            <a:endParaRPr lang="zh-CN" altLang="en-US" sz="2800" dirty="0"/>
          </a:p>
        </p:txBody>
      </p:sp>
      <p:sp>
        <p:nvSpPr>
          <p:cNvPr id="19" name="矩形 18">
            <a:extLst>
              <a:ext uri="{FF2B5EF4-FFF2-40B4-BE49-F238E27FC236}">
                <a16:creationId xmlns:a16="http://schemas.microsoft.com/office/drawing/2014/main" id="{074B550E-E959-46E4-A562-0AAA0A9C2A60}"/>
              </a:ext>
            </a:extLst>
          </p:cNvPr>
          <p:cNvSpPr/>
          <p:nvPr/>
        </p:nvSpPr>
        <p:spPr>
          <a:xfrm>
            <a:off x="682941" y="5596249"/>
            <a:ext cx="4179349" cy="707886"/>
          </a:xfrm>
          <a:prstGeom prst="rect">
            <a:avLst/>
          </a:prstGeom>
        </p:spPr>
        <p:txBody>
          <a:bodyPr wrap="square">
            <a:spAutoFit/>
          </a:bodyPr>
          <a:lstStyle/>
          <a:p>
            <a:pPr marL="342900" indent="-342900">
              <a:lnSpc>
                <a:spcPct val="110000"/>
              </a:lnSpc>
              <a:buFont typeface="Arial" panose="020B0604020202020204" pitchFamily="34" charset="0"/>
              <a:buChar char="•"/>
            </a:pPr>
            <a:r>
              <a:rPr lang="zh-CN" altLang="en-US" sz="2000" dirty="0">
                <a:sym typeface="+mn-ea"/>
              </a:rPr>
              <a:t>香港城市大学 社会科学硕士在读</a:t>
            </a:r>
            <a:endParaRPr lang="en-US" altLang="zh-CN" sz="2000" dirty="0">
              <a:sym typeface="+mn-ea"/>
            </a:endParaRPr>
          </a:p>
          <a:p>
            <a:pPr marL="342900" indent="-342900">
              <a:lnSpc>
                <a:spcPct val="110000"/>
              </a:lnSpc>
              <a:buFont typeface="Arial" panose="020B0604020202020204" pitchFamily="34" charset="0"/>
              <a:buChar char="•"/>
            </a:pPr>
            <a:r>
              <a:rPr lang="zh-CN" altLang="en-US" sz="2000" dirty="0">
                <a:sym typeface="+mn-ea"/>
              </a:rPr>
              <a:t>多年产品设计经验</a:t>
            </a:r>
            <a:endParaRPr lang="en-US" altLang="zh-CN" sz="2000" dirty="0">
              <a:sym typeface="+mn-ea"/>
            </a:endParaRPr>
          </a:p>
        </p:txBody>
      </p:sp>
      <p:sp>
        <p:nvSpPr>
          <p:cNvPr id="11" name="矩形 10">
            <a:extLst>
              <a:ext uri="{FF2B5EF4-FFF2-40B4-BE49-F238E27FC236}">
                <a16:creationId xmlns:a16="http://schemas.microsoft.com/office/drawing/2014/main" id="{EB954A97-16DF-4AE8-8ABD-C4C9CAA477C7}"/>
              </a:ext>
            </a:extLst>
          </p:cNvPr>
          <p:cNvSpPr/>
          <p:nvPr/>
        </p:nvSpPr>
        <p:spPr>
          <a:xfrm>
            <a:off x="1944825" y="1258188"/>
            <a:ext cx="1005403"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1600" dirty="0"/>
              <a:t>系统设计</a:t>
            </a:r>
          </a:p>
        </p:txBody>
      </p:sp>
      <p:sp>
        <p:nvSpPr>
          <p:cNvPr id="21" name="矩形 20">
            <a:extLst>
              <a:ext uri="{FF2B5EF4-FFF2-40B4-BE49-F238E27FC236}">
                <a16:creationId xmlns:a16="http://schemas.microsoft.com/office/drawing/2014/main" id="{F4FB8799-8E4D-49DB-BA7B-027C57C2F247}"/>
              </a:ext>
            </a:extLst>
          </p:cNvPr>
          <p:cNvSpPr/>
          <p:nvPr/>
        </p:nvSpPr>
        <p:spPr>
          <a:xfrm>
            <a:off x="3030256" y="1258188"/>
            <a:ext cx="1005403"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1600" dirty="0"/>
              <a:t>前端实现</a:t>
            </a:r>
          </a:p>
        </p:txBody>
      </p:sp>
      <p:sp>
        <p:nvSpPr>
          <p:cNvPr id="22" name="矩形 21">
            <a:extLst>
              <a:ext uri="{FF2B5EF4-FFF2-40B4-BE49-F238E27FC236}">
                <a16:creationId xmlns:a16="http://schemas.microsoft.com/office/drawing/2014/main" id="{4E840C73-A102-48E2-9D92-F48EA80B6A35}"/>
              </a:ext>
            </a:extLst>
          </p:cNvPr>
          <p:cNvSpPr/>
          <p:nvPr/>
        </p:nvSpPr>
        <p:spPr>
          <a:xfrm>
            <a:off x="1944825" y="3518594"/>
            <a:ext cx="1005403"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1600" dirty="0"/>
              <a:t>系统设计</a:t>
            </a:r>
          </a:p>
        </p:txBody>
      </p:sp>
      <p:sp>
        <p:nvSpPr>
          <p:cNvPr id="23" name="矩形 22">
            <a:extLst>
              <a:ext uri="{FF2B5EF4-FFF2-40B4-BE49-F238E27FC236}">
                <a16:creationId xmlns:a16="http://schemas.microsoft.com/office/drawing/2014/main" id="{1AD6879E-DECA-471F-BB59-00FF8702FF24}"/>
              </a:ext>
            </a:extLst>
          </p:cNvPr>
          <p:cNvSpPr/>
          <p:nvPr/>
        </p:nvSpPr>
        <p:spPr>
          <a:xfrm>
            <a:off x="3030256" y="3518594"/>
            <a:ext cx="1019510"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1600" dirty="0"/>
              <a:t>数据分析</a:t>
            </a:r>
          </a:p>
        </p:txBody>
      </p:sp>
      <p:sp>
        <p:nvSpPr>
          <p:cNvPr id="24" name="矩形 23">
            <a:extLst>
              <a:ext uri="{FF2B5EF4-FFF2-40B4-BE49-F238E27FC236}">
                <a16:creationId xmlns:a16="http://schemas.microsoft.com/office/drawing/2014/main" id="{FA32541E-ADA2-41B8-9E11-6B6AF3D7F885}"/>
              </a:ext>
            </a:extLst>
          </p:cNvPr>
          <p:cNvSpPr/>
          <p:nvPr/>
        </p:nvSpPr>
        <p:spPr>
          <a:xfrm>
            <a:off x="1944825" y="5177651"/>
            <a:ext cx="1005403"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1600" dirty="0"/>
              <a:t>项目管理</a:t>
            </a:r>
          </a:p>
        </p:txBody>
      </p:sp>
      <p:sp>
        <p:nvSpPr>
          <p:cNvPr id="25" name="矩形 24">
            <a:extLst>
              <a:ext uri="{FF2B5EF4-FFF2-40B4-BE49-F238E27FC236}">
                <a16:creationId xmlns:a16="http://schemas.microsoft.com/office/drawing/2014/main" id="{5C416162-8976-4325-B9B0-5045F96CAEC2}"/>
              </a:ext>
            </a:extLst>
          </p:cNvPr>
          <p:cNvSpPr/>
          <p:nvPr/>
        </p:nvSpPr>
        <p:spPr>
          <a:xfrm>
            <a:off x="3030256" y="5177651"/>
            <a:ext cx="1005403"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1600" dirty="0"/>
              <a:t>交互体验</a:t>
            </a:r>
          </a:p>
        </p:txBody>
      </p:sp>
      <p:sp>
        <p:nvSpPr>
          <p:cNvPr id="26" name="矩形 25">
            <a:extLst>
              <a:ext uri="{FF2B5EF4-FFF2-40B4-BE49-F238E27FC236}">
                <a16:creationId xmlns:a16="http://schemas.microsoft.com/office/drawing/2014/main" id="{3C9436C2-1C05-44B5-95D7-2A6EBF1B09D9}"/>
              </a:ext>
            </a:extLst>
          </p:cNvPr>
          <p:cNvSpPr/>
          <p:nvPr/>
        </p:nvSpPr>
        <p:spPr>
          <a:xfrm>
            <a:off x="8946395" y="1181749"/>
            <a:ext cx="1723549" cy="400110"/>
          </a:xfrm>
          <a:prstGeom prst="rect">
            <a:avLst/>
          </a:prstGeom>
        </p:spPr>
        <p:txBody>
          <a:bodyPr wrap="none">
            <a:spAutoFit/>
          </a:bodyPr>
          <a:lstStyle/>
          <a:p>
            <a:r>
              <a:rPr lang="zh-CN" altLang="en-US" sz="2000" dirty="0"/>
              <a:t>彩色说公众号</a:t>
            </a:r>
          </a:p>
        </p:txBody>
      </p:sp>
      <p:sp>
        <p:nvSpPr>
          <p:cNvPr id="12" name="矩形 11">
            <a:extLst>
              <a:ext uri="{FF2B5EF4-FFF2-40B4-BE49-F238E27FC236}">
                <a16:creationId xmlns:a16="http://schemas.microsoft.com/office/drawing/2014/main" id="{B65928AF-C733-48D8-8F8D-D9981432A318}"/>
              </a:ext>
            </a:extLst>
          </p:cNvPr>
          <p:cNvSpPr/>
          <p:nvPr/>
        </p:nvSpPr>
        <p:spPr>
          <a:xfrm>
            <a:off x="8946395" y="1629987"/>
            <a:ext cx="2639120" cy="923330"/>
          </a:xfrm>
          <a:prstGeom prst="rect">
            <a:avLst/>
          </a:prstGeom>
        </p:spPr>
        <p:txBody>
          <a:bodyPr wrap="none">
            <a:spAutoFit/>
          </a:bodyPr>
          <a:lstStyle/>
          <a:p>
            <a:r>
              <a:rPr lang="zh-CN" altLang="en-US" dirty="0">
                <a:sym typeface="+mn-ea"/>
              </a:rPr>
              <a:t>联系方式：</a:t>
            </a:r>
            <a:endParaRPr lang="en-US" altLang="zh-CN" dirty="0">
              <a:sym typeface="+mn-ea"/>
            </a:endParaRPr>
          </a:p>
          <a:p>
            <a:r>
              <a:rPr lang="en-US" altLang="zh-CN" dirty="0">
                <a:hlinkClick r:id="rId3"/>
              </a:rPr>
              <a:t>konglingyuan@csu.edu.cn</a:t>
            </a:r>
            <a:endParaRPr lang="en-US" altLang="zh-CN" dirty="0"/>
          </a:p>
          <a:p>
            <a:r>
              <a:rPr lang="en-US" altLang="zh-CN" dirty="0">
                <a:hlinkClick r:id="rId4"/>
              </a:rPr>
              <a:t>huangzhiren@csu.edu.cn</a:t>
            </a:r>
            <a:endParaRPr lang="zh-CN" altLang="en-US" dirty="0"/>
          </a:p>
        </p:txBody>
      </p:sp>
      <p:sp>
        <p:nvSpPr>
          <p:cNvPr id="13" name="矩形 12">
            <a:extLst>
              <a:ext uri="{FF2B5EF4-FFF2-40B4-BE49-F238E27FC236}">
                <a16:creationId xmlns:a16="http://schemas.microsoft.com/office/drawing/2014/main" id="{2CFF63CA-2D64-4D3F-AB3E-CD5A8A8D6D07}"/>
              </a:ext>
            </a:extLst>
          </p:cNvPr>
          <p:cNvSpPr/>
          <p:nvPr/>
        </p:nvSpPr>
        <p:spPr>
          <a:xfrm>
            <a:off x="7005329" y="3182158"/>
            <a:ext cx="1467068" cy="400110"/>
          </a:xfrm>
          <a:prstGeom prst="rect">
            <a:avLst/>
          </a:prstGeom>
        </p:spPr>
        <p:txBody>
          <a:bodyPr wrap="none">
            <a:spAutoFit/>
          </a:bodyPr>
          <a:lstStyle/>
          <a:p>
            <a:r>
              <a:rPr lang="zh-CN" altLang="en-US" sz="2000" dirty="0"/>
              <a:t>致谢及引用</a:t>
            </a:r>
          </a:p>
        </p:txBody>
      </p:sp>
      <p:sp>
        <p:nvSpPr>
          <p:cNvPr id="14" name="矩形 13">
            <a:extLst>
              <a:ext uri="{FF2B5EF4-FFF2-40B4-BE49-F238E27FC236}">
                <a16:creationId xmlns:a16="http://schemas.microsoft.com/office/drawing/2014/main" id="{83402450-D501-44C2-A30B-BF61450E2309}"/>
              </a:ext>
            </a:extLst>
          </p:cNvPr>
          <p:cNvSpPr/>
          <p:nvPr/>
        </p:nvSpPr>
        <p:spPr>
          <a:xfrm>
            <a:off x="7005328" y="3626479"/>
            <a:ext cx="5019031" cy="3139321"/>
          </a:xfrm>
          <a:prstGeom prst="rect">
            <a:avLst/>
          </a:prstGeom>
        </p:spPr>
        <p:txBody>
          <a:bodyPr wrap="square">
            <a:spAutoFit/>
          </a:bodyPr>
          <a:lstStyle/>
          <a:p>
            <a:pPr>
              <a:spcAft>
                <a:spcPts val="600"/>
              </a:spcAft>
            </a:pPr>
            <a:r>
              <a:rPr lang="zh-CN" altLang="en-US" sz="1400" b="1" kern="100" dirty="0">
                <a:latin typeface="微软雅黑 Light" panose="020B0502040204020203" pitchFamily="34" charset="-122"/>
                <a:ea typeface="微软雅黑 Light" panose="020B0502040204020203" pitchFamily="34" charset="-122"/>
                <a:cs typeface="Times New Roman" panose="02020603050405020304" pitchFamily="18" charset="0"/>
              </a:rPr>
              <a:t>感谢 </a:t>
            </a:r>
            <a:r>
              <a:rPr lang="en-US" altLang="zh-CN" sz="1400" b="1" kern="100" dirty="0">
                <a:latin typeface="微软雅黑 Light" panose="020B0502040204020203" pitchFamily="34" charset="-122"/>
                <a:ea typeface="微软雅黑 Light" panose="020B0502040204020203" pitchFamily="34" charset="-122"/>
                <a:cs typeface="Times New Roman" panose="02020603050405020304" pitchFamily="18" charset="0"/>
              </a:rPr>
              <a:t>Xander Wu </a:t>
            </a:r>
            <a:r>
              <a:rPr lang="zh-CN" altLang="en-US" sz="1400" b="1" kern="100" dirty="0">
                <a:latin typeface="微软雅黑 Light" panose="020B0502040204020203" pitchFamily="34" charset="-122"/>
                <a:ea typeface="微软雅黑 Light" panose="020B0502040204020203" pitchFamily="34" charset="-122"/>
                <a:cs typeface="Times New Roman" panose="02020603050405020304" pitchFamily="18" charset="0"/>
              </a:rPr>
              <a:t>的指导与讨论，感谢主办方以及志愿者的大力协助。</a:t>
            </a:r>
            <a:endParaRPr lang="en-US" altLang="zh-CN" sz="1400" b="1"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a:spcAft>
                <a:spcPts val="600"/>
              </a:spcAft>
            </a:pP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GitHub. (2020). </a:t>
            </a:r>
            <a:r>
              <a:rPr lang="en-US" altLang="zh-CN" sz="900" b="1" kern="100"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wuhan2020</a:t>
            </a: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 [online] Available at: https://github.com/wuhan2020/wuhan2020 [Accessed 6 Mar. 2020].</a:t>
            </a:r>
            <a:endParaRPr lang="zh-CN"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a:spcAft>
                <a:spcPts val="600"/>
              </a:spcAft>
            </a:pP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GitHub. (2020).</a:t>
            </a:r>
            <a:r>
              <a:rPr lang="en-US" altLang="zh-CN" sz="900" b="1" kern="100" dirty="0">
                <a:latin typeface="微软雅黑 Light" panose="020B0502040204020203" pitchFamily="34" charset="-122"/>
                <a:ea typeface="微软雅黑 Light" panose="020B0502040204020203" pitchFamily="34" charset="-122"/>
                <a:cs typeface="Times New Roman" panose="02020603050405020304" pitchFamily="18" charset="0"/>
              </a:rPr>
              <a:t> DXY-COVID-19-Data</a:t>
            </a: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 [online] Available at: https://github.com/BlankerL/DXY-COVID-19-Data/ [Accessed 6 Mar. 2020].</a:t>
            </a:r>
            <a:endParaRPr lang="zh-CN"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a:spcAft>
                <a:spcPts val="600"/>
              </a:spcAft>
            </a:pP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Stats.gov.cn. (2019). </a:t>
            </a:r>
            <a:r>
              <a:rPr lang="zh-CN"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zh-CN" sz="900" b="1" kern="100" dirty="0">
                <a:latin typeface="微软雅黑 Light" panose="020B0502040204020203" pitchFamily="34" charset="-122"/>
                <a:ea typeface="微软雅黑 Light" panose="020B0502040204020203" pitchFamily="34" charset="-122"/>
                <a:cs typeface="Times New Roman" panose="02020603050405020304" pitchFamily="18" charset="0"/>
              </a:rPr>
              <a:t>中国城市统计年鉴</a:t>
            </a:r>
            <a:r>
              <a:rPr lang="en-US" altLang="zh-CN" sz="900" b="1" kern="100" dirty="0">
                <a:latin typeface="微软雅黑 Light" panose="020B0502040204020203" pitchFamily="34" charset="-122"/>
                <a:ea typeface="微软雅黑 Light" panose="020B0502040204020203" pitchFamily="34" charset="-122"/>
                <a:cs typeface="Times New Roman" panose="02020603050405020304" pitchFamily="18" charset="0"/>
              </a:rPr>
              <a:t>--2018</a:t>
            </a:r>
            <a:r>
              <a:rPr lang="zh-CN"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 [online] Available at: http://www.stats.gov.cn/tjsj/tjcbw/201907/t20190708_1674721.html [Accessed 6 Mar. 2020].</a:t>
            </a:r>
          </a:p>
          <a:p>
            <a:pPr>
              <a:spcAft>
                <a:spcPts val="600"/>
              </a:spcAft>
            </a:pP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Cleveland, W. S., &amp; Cleveland, W. S. (1983). </a:t>
            </a:r>
            <a:r>
              <a:rPr lang="en-US" altLang="zh-CN" sz="900" b="1" kern="100" dirty="0">
                <a:latin typeface="微软雅黑 Light" panose="020B0502040204020203" pitchFamily="34" charset="-122"/>
                <a:ea typeface="微软雅黑 Light" panose="020B0502040204020203" pitchFamily="34" charset="-122"/>
                <a:cs typeface="Times New Roman" panose="02020603050405020304" pitchFamily="18" charset="0"/>
              </a:rPr>
              <a:t>A Color-Caused Optical Illusion on a Statistical Graph.</a:t>
            </a: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 The American Statistician, 37(2), 101–105. doi:10.1080/00031305.1983.10482720 </a:t>
            </a:r>
          </a:p>
          <a:p>
            <a:pPr>
              <a:spcAft>
                <a:spcPts val="600"/>
              </a:spcAft>
            </a:pP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Cleveland, W. S., &amp; McGill, R. (1984). </a:t>
            </a:r>
            <a:r>
              <a:rPr lang="en-US" altLang="zh-CN" sz="900" b="1" kern="100" dirty="0">
                <a:latin typeface="微软雅黑 Light" panose="020B0502040204020203" pitchFamily="34" charset="-122"/>
                <a:ea typeface="微软雅黑 Light" panose="020B0502040204020203" pitchFamily="34" charset="-122"/>
                <a:cs typeface="Times New Roman" panose="02020603050405020304" pitchFamily="18" charset="0"/>
              </a:rPr>
              <a:t>Graphical Perception: Theory, Experimentation, and Application to the Development of Graphical Methods.</a:t>
            </a: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 Journal of the American Statistical Association, 79(387), 531. </a:t>
            </a:r>
          </a:p>
          <a:p>
            <a:pPr>
              <a:spcAft>
                <a:spcPts val="600"/>
              </a:spcAft>
            </a:pP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En.wikipedia.org. (2020). </a:t>
            </a:r>
            <a:r>
              <a:rPr lang="en-US" altLang="zh-CN" sz="900" b="1" kern="100" dirty="0">
                <a:latin typeface="微软雅黑 Light" panose="020B0502040204020203" pitchFamily="34" charset="-122"/>
                <a:ea typeface="微软雅黑 Light" panose="020B0502040204020203" pitchFamily="34" charset="-122"/>
                <a:cs typeface="Times New Roman" panose="02020603050405020304" pitchFamily="18" charset="0"/>
              </a:rPr>
              <a:t>Radial tree</a:t>
            </a: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 [online] Available at: https://en.wikipedia.org/wiki/Radial_tree [Accessed 6 Mar. 2020].</a:t>
            </a:r>
            <a:endParaRPr lang="zh-CN"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a:spcAft>
                <a:spcPts val="600"/>
              </a:spcAft>
            </a:pPr>
            <a:r>
              <a:rPr lang="en-US" altLang="zh-CN" sz="900" kern="100" dirty="0" err="1">
                <a:latin typeface="微软雅黑 Light" panose="020B0502040204020203" pitchFamily="34" charset="-122"/>
                <a:ea typeface="微软雅黑 Light" panose="020B0502040204020203" pitchFamily="34" charset="-122"/>
                <a:cs typeface="Times New Roman" panose="02020603050405020304" pitchFamily="18" charset="0"/>
              </a:rPr>
              <a:t>Brockmann</a:t>
            </a: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 D. and Helbing, D. (2013). </a:t>
            </a:r>
            <a:r>
              <a:rPr lang="en-US" altLang="zh-CN" sz="900" b="1" kern="100" dirty="0">
                <a:latin typeface="微软雅黑 Light" panose="020B0502040204020203" pitchFamily="34" charset="-122"/>
                <a:ea typeface="微软雅黑 Light" panose="020B0502040204020203" pitchFamily="34" charset="-122"/>
                <a:cs typeface="Times New Roman" panose="02020603050405020304" pitchFamily="18" charset="0"/>
              </a:rPr>
              <a:t>The Hidden Geometry of Complex, Network-Driven Contagion Phenomena</a:t>
            </a:r>
            <a:r>
              <a:rPr lang="en-US"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rPr>
              <a:t>. Science, 342(6164), pp.1337-1342.</a:t>
            </a:r>
            <a:endParaRPr lang="zh-CN" altLang="zh-CN" sz="9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698E9A87-3177-4BA5-A869-C4E1F5697775}"/>
              </a:ext>
            </a:extLst>
          </p:cNvPr>
          <p:cNvSpPr/>
          <p:nvPr/>
        </p:nvSpPr>
        <p:spPr>
          <a:xfrm>
            <a:off x="4126178" y="3518594"/>
            <a:ext cx="1005403"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1600" dirty="0"/>
              <a:t>算法设计</a:t>
            </a:r>
          </a:p>
        </p:txBody>
      </p:sp>
      <p:sp>
        <p:nvSpPr>
          <p:cNvPr id="27" name="矩形 26">
            <a:extLst>
              <a:ext uri="{FF2B5EF4-FFF2-40B4-BE49-F238E27FC236}">
                <a16:creationId xmlns:a16="http://schemas.microsoft.com/office/drawing/2014/main" id="{87EFF772-CE81-4445-9C31-3C8482BF77D2}"/>
              </a:ext>
            </a:extLst>
          </p:cNvPr>
          <p:cNvSpPr/>
          <p:nvPr/>
        </p:nvSpPr>
        <p:spPr>
          <a:xfrm>
            <a:off x="4115687" y="1258188"/>
            <a:ext cx="1005403"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1600" dirty="0"/>
              <a:t>算法设计</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B79939-0078-4453-9810-EA90DD065086}"/>
              </a:ext>
            </a:extLst>
          </p:cNvPr>
          <p:cNvSpPr>
            <a:spLocks noGrp="1"/>
          </p:cNvSpPr>
          <p:nvPr>
            <p:ph idx="1"/>
          </p:nvPr>
        </p:nvSpPr>
        <p:spPr>
          <a:xfrm>
            <a:off x="838200" y="1315795"/>
            <a:ext cx="10515600" cy="4467785"/>
          </a:xfrm>
        </p:spPr>
        <p:txBody>
          <a:bodyPr>
            <a:noAutofit/>
          </a:bodyPr>
          <a:lstStyle/>
          <a:p>
            <a:pPr marL="0" indent="0">
              <a:lnSpc>
                <a:spcPct val="210000"/>
              </a:lnSpc>
              <a:buNone/>
            </a:pPr>
            <a:r>
              <a:rPr lang="en-US" altLang="zh-CN" sz="1800" dirty="0"/>
              <a:t>1. </a:t>
            </a:r>
            <a:r>
              <a:rPr lang="zh-CN" altLang="en-US" sz="1800" dirty="0"/>
              <a:t>阿吉</a:t>
            </a:r>
            <a:r>
              <a:rPr lang="en-US" altLang="zh-CN" sz="1800" dirty="0"/>
              <a:t>2020</a:t>
            </a:r>
            <a:r>
              <a:rPr lang="zh-CN" altLang="en-US" sz="1800" dirty="0"/>
              <a:t>年</a:t>
            </a:r>
            <a:r>
              <a:rPr lang="en-US" altLang="zh-CN" sz="1800" dirty="0"/>
              <a:t>1</a:t>
            </a:r>
            <a:r>
              <a:rPr lang="zh-CN" altLang="en-US" sz="1800" dirty="0"/>
              <a:t>月</a:t>
            </a:r>
            <a:r>
              <a:rPr lang="en-US" altLang="zh-CN" sz="1800" dirty="0"/>
              <a:t>22</a:t>
            </a:r>
            <a:r>
              <a:rPr lang="zh-CN" altLang="en-US" sz="1800" dirty="0"/>
              <a:t>日从武汉回到随州，于</a:t>
            </a:r>
            <a:r>
              <a:rPr lang="en-US" altLang="zh-CN" sz="1800" dirty="0"/>
              <a:t>1</a:t>
            </a:r>
            <a:r>
              <a:rPr lang="zh-CN" altLang="en-US" sz="1800" dirty="0"/>
              <a:t>月</a:t>
            </a:r>
            <a:r>
              <a:rPr lang="en-US" altLang="zh-CN" sz="1800" dirty="0"/>
              <a:t>31</a:t>
            </a:r>
            <a:r>
              <a:rPr lang="zh-CN" altLang="en-US" sz="1800" dirty="0"/>
              <a:t>日被检测出感染新冠肺炎后被安排在定点救治医院隔离，但随州的医疗资源无法应对大量的新型病毒患者，阿吉也无法得到及时的救助，病情日益恶化。此时，全国的目光都聚焦在武汉的爆发式增长中，随州这座知名度不高的城市并没有引起媒体的关注。</a:t>
            </a:r>
            <a:endParaRPr lang="en-US" altLang="zh-CN" sz="1800" dirty="0"/>
          </a:p>
          <a:p>
            <a:pPr marL="0" indent="0">
              <a:lnSpc>
                <a:spcPct val="210000"/>
              </a:lnSpc>
              <a:buNone/>
            </a:pPr>
            <a:r>
              <a:rPr lang="en-US" altLang="zh-CN" sz="1800" dirty="0"/>
              <a:t>2. </a:t>
            </a:r>
            <a:r>
              <a:rPr lang="zh-CN" altLang="en-US" sz="1800" dirty="0"/>
              <a:t>根据</a:t>
            </a:r>
            <a:r>
              <a:rPr lang="en-US" altLang="zh-CN" sz="1800" dirty="0"/>
              <a:t>2</a:t>
            </a:r>
            <a:r>
              <a:rPr lang="zh-CN" altLang="en-US" sz="1800" dirty="0"/>
              <a:t>月</a:t>
            </a:r>
            <a:r>
              <a:rPr lang="en-US" altLang="zh-CN" sz="1800" dirty="0"/>
              <a:t>5</a:t>
            </a:r>
            <a:r>
              <a:rPr lang="zh-CN" altLang="en-US" sz="1800" dirty="0"/>
              <a:t>日的数据统计，随州每万人确诊人数（随州市确诊人数除以城市常住人口数量 ）约为</a:t>
            </a:r>
            <a:r>
              <a:rPr lang="en-US" altLang="zh-CN" sz="1800" dirty="0"/>
              <a:t>3.2</a:t>
            </a:r>
            <a:r>
              <a:rPr lang="zh-CN" altLang="en-US" sz="1800" dirty="0"/>
              <a:t>，仅次于武汉，病患密度比其他城市都大。</a:t>
            </a:r>
            <a:endParaRPr lang="en-US" altLang="zh-CN" sz="1800" dirty="0"/>
          </a:p>
          <a:p>
            <a:pPr marL="0" indent="0">
              <a:lnSpc>
                <a:spcPct val="210000"/>
              </a:lnSpc>
              <a:buNone/>
            </a:pPr>
            <a:r>
              <a:rPr lang="en-US" altLang="zh-CN" sz="1800" dirty="0"/>
              <a:t>3. 2020</a:t>
            </a:r>
            <a:r>
              <a:rPr lang="zh-CN" altLang="en-US" sz="1800" dirty="0"/>
              <a:t>年</a:t>
            </a:r>
            <a:r>
              <a:rPr lang="en-US" altLang="zh-CN" sz="1800" dirty="0"/>
              <a:t>2</a:t>
            </a:r>
            <a:r>
              <a:rPr lang="zh-CN" altLang="en-US" sz="1800" dirty="0"/>
              <a:t>月</a:t>
            </a:r>
            <a:r>
              <a:rPr lang="en-US" altLang="zh-CN" sz="1800" dirty="0"/>
              <a:t>7</a:t>
            </a:r>
            <a:r>
              <a:rPr lang="zh-CN" altLang="en-US" sz="1800" dirty="0"/>
              <a:t>日，在湖北全省几乎所有城市的新冠肺炎感染新增人数都处于爆发式增长情况下，国家出台“一省包一市”政策，建立</a:t>
            </a:r>
            <a:r>
              <a:rPr lang="en-US" altLang="zh-CN" sz="1800" dirty="0"/>
              <a:t>16</a:t>
            </a:r>
            <a:r>
              <a:rPr lang="zh-CN" altLang="en-US" sz="1800" dirty="0"/>
              <a:t>个省支援武汉以外地市的对口支援关系。</a:t>
            </a:r>
          </a:p>
        </p:txBody>
      </p:sp>
      <p:sp>
        <p:nvSpPr>
          <p:cNvPr id="4" name="副标题 2">
            <a:extLst>
              <a:ext uri="{FF2B5EF4-FFF2-40B4-BE49-F238E27FC236}">
                <a16:creationId xmlns:a16="http://schemas.microsoft.com/office/drawing/2014/main" id="{E54DEE95-A43E-4AB1-AD68-9C5B6D1FBB7B}"/>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背景故事</a:t>
            </a:r>
          </a:p>
        </p:txBody>
      </p:sp>
    </p:spTree>
    <p:extLst>
      <p:ext uri="{BB962C8B-B14F-4D97-AF65-F5344CB8AC3E}">
        <p14:creationId xmlns:p14="http://schemas.microsoft.com/office/powerpoint/2010/main" val="346872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869BBD1-DED9-4F94-B0A7-FF87132BFF3E}"/>
              </a:ext>
            </a:extLst>
          </p:cNvPr>
          <p:cNvPicPr>
            <a:picLocks noChangeAspect="1"/>
          </p:cNvPicPr>
          <p:nvPr/>
        </p:nvPicPr>
        <p:blipFill>
          <a:blip r:embed="rId2"/>
          <a:stretch>
            <a:fillRect/>
          </a:stretch>
        </p:blipFill>
        <p:spPr>
          <a:xfrm>
            <a:off x="6671583" y="1228831"/>
            <a:ext cx="4892263" cy="2290213"/>
          </a:xfrm>
          <a:prstGeom prst="rect">
            <a:avLst/>
          </a:prstGeom>
        </p:spPr>
      </p:pic>
      <p:sp>
        <p:nvSpPr>
          <p:cNvPr id="24" name="副标题 2">
            <a:extLst>
              <a:ext uri="{FF2B5EF4-FFF2-40B4-BE49-F238E27FC236}">
                <a16:creationId xmlns:a16="http://schemas.microsoft.com/office/drawing/2014/main" id="{AAE2C564-C869-40C1-93CD-A6B607BF59A6}"/>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当前可视化平台的不足之处</a:t>
            </a:r>
          </a:p>
        </p:txBody>
      </p:sp>
      <p:pic>
        <p:nvPicPr>
          <p:cNvPr id="25" name="图片 24" descr="电脑萤幕画面&#10;&#10;描述已自动生成">
            <a:extLst>
              <a:ext uri="{FF2B5EF4-FFF2-40B4-BE49-F238E27FC236}">
                <a16:creationId xmlns:a16="http://schemas.microsoft.com/office/drawing/2014/main" id="{79156317-3D5B-44B5-A878-B540CADCC8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583" y="3901009"/>
            <a:ext cx="4904125" cy="2390761"/>
          </a:xfrm>
          <a:prstGeom prst="rect">
            <a:avLst/>
          </a:prstGeom>
        </p:spPr>
      </p:pic>
      <p:sp>
        <p:nvSpPr>
          <p:cNvPr id="6" name="矩形 5">
            <a:extLst>
              <a:ext uri="{FF2B5EF4-FFF2-40B4-BE49-F238E27FC236}">
                <a16:creationId xmlns:a16="http://schemas.microsoft.com/office/drawing/2014/main" id="{F6DDE245-F77E-4C84-8393-84A20E4AFE77}"/>
              </a:ext>
            </a:extLst>
          </p:cNvPr>
          <p:cNvSpPr/>
          <p:nvPr/>
        </p:nvSpPr>
        <p:spPr>
          <a:xfrm>
            <a:off x="1037511" y="1561304"/>
            <a:ext cx="5334154" cy="1908215"/>
          </a:xfrm>
          <a:prstGeom prst="rect">
            <a:avLst/>
          </a:prstGeom>
        </p:spPr>
        <p:txBody>
          <a:bodyPr wrap="square">
            <a:spAutoFit/>
          </a:bodyPr>
          <a:lstStyle/>
          <a:p>
            <a:pPr marL="285750" indent="-285750">
              <a:spcAft>
                <a:spcPts val="600"/>
              </a:spcAft>
              <a:buFont typeface="Arial" panose="020B0604020202020204" pitchFamily="34" charset="0"/>
              <a:buChar char="•"/>
            </a:pPr>
            <a:r>
              <a:rPr lang="zh-CN" altLang="en-US" dirty="0">
                <a:sym typeface="+mn-ea"/>
              </a:rPr>
              <a:t>城市是政策制定、物资分配的基本单元</a:t>
            </a:r>
            <a:endParaRPr lang="en-US" altLang="zh-CN" dirty="0"/>
          </a:p>
          <a:p>
            <a:pPr marL="285750" indent="-285750">
              <a:spcAft>
                <a:spcPts val="600"/>
              </a:spcAft>
              <a:buFont typeface="Arial" panose="020B0604020202020204" pitchFamily="34" charset="0"/>
              <a:buChar char="•"/>
            </a:pPr>
            <a:r>
              <a:rPr lang="zh-CN" altLang="en-US" dirty="0"/>
              <a:t>在疫情爆发时的资源分配与救助工作中，患者数量并不是唯一的参考指标，还应当考虑不同城市的社会经济属性（人口数，医疗资源数等）</a:t>
            </a:r>
            <a:endParaRPr lang="en-US" altLang="zh-CN" dirty="0"/>
          </a:p>
          <a:p>
            <a:pPr marL="285750" indent="-285750">
              <a:spcAft>
                <a:spcPts val="600"/>
              </a:spcAft>
              <a:buFont typeface="Arial" panose="020B0604020202020204" pitchFamily="34" charset="0"/>
              <a:buChar char="•"/>
            </a:pPr>
            <a:r>
              <a:rPr lang="zh-CN" altLang="en-US" dirty="0"/>
              <a:t>中国城市数量多，各城市发展差异大，不同城市的社会经济属性差异大</a:t>
            </a:r>
            <a:endParaRPr lang="en-US" altLang="zh-CN" dirty="0"/>
          </a:p>
        </p:txBody>
      </p:sp>
      <p:sp>
        <p:nvSpPr>
          <p:cNvPr id="21" name="矩形 20">
            <a:extLst>
              <a:ext uri="{FF2B5EF4-FFF2-40B4-BE49-F238E27FC236}">
                <a16:creationId xmlns:a16="http://schemas.microsoft.com/office/drawing/2014/main" id="{F7C980E7-8B1F-4BAE-875F-D5BD6B1E62BE}"/>
              </a:ext>
            </a:extLst>
          </p:cNvPr>
          <p:cNvSpPr/>
          <p:nvPr/>
        </p:nvSpPr>
        <p:spPr>
          <a:xfrm>
            <a:off x="806649" y="1161194"/>
            <a:ext cx="5864934" cy="400110"/>
          </a:xfrm>
          <a:prstGeom prst="rect">
            <a:avLst/>
          </a:prstGeom>
        </p:spPr>
        <p:txBody>
          <a:bodyPr wrap="square">
            <a:spAutoFit/>
          </a:bodyPr>
          <a:lstStyle/>
          <a:p>
            <a:pPr>
              <a:spcAft>
                <a:spcPts val="600"/>
              </a:spcAft>
            </a:pPr>
            <a:r>
              <a:rPr lang="en-US" altLang="zh-CN" sz="2000" b="1" dirty="0"/>
              <a:t>1. </a:t>
            </a:r>
            <a:r>
              <a:rPr lang="zh-CN" altLang="en-US" sz="2000" b="1" dirty="0"/>
              <a:t>无法体现不同城市面对疫情时的资源需求差异</a:t>
            </a:r>
            <a:endParaRPr lang="en-US" altLang="zh-CN" sz="2000" b="1" dirty="0"/>
          </a:p>
        </p:txBody>
      </p:sp>
      <p:sp>
        <p:nvSpPr>
          <p:cNvPr id="7" name="矩形 6">
            <a:extLst>
              <a:ext uri="{FF2B5EF4-FFF2-40B4-BE49-F238E27FC236}">
                <a16:creationId xmlns:a16="http://schemas.microsoft.com/office/drawing/2014/main" id="{7352CF57-055B-404A-A4D3-B1A13A290DA0}"/>
              </a:ext>
            </a:extLst>
          </p:cNvPr>
          <p:cNvSpPr/>
          <p:nvPr/>
        </p:nvSpPr>
        <p:spPr>
          <a:xfrm>
            <a:off x="806649" y="3693392"/>
            <a:ext cx="4765921" cy="400110"/>
          </a:xfrm>
          <a:prstGeom prst="rect">
            <a:avLst/>
          </a:prstGeom>
        </p:spPr>
        <p:txBody>
          <a:bodyPr wrap="square">
            <a:spAutoFit/>
          </a:bodyPr>
          <a:lstStyle/>
          <a:p>
            <a:pPr>
              <a:spcAft>
                <a:spcPts val="600"/>
              </a:spcAft>
            </a:pPr>
            <a:r>
              <a:rPr lang="en-US" altLang="zh-CN" sz="2000" b="1" dirty="0"/>
              <a:t>2. </a:t>
            </a:r>
            <a:r>
              <a:rPr lang="zh-CN" altLang="en-US" sz="2000" b="1" dirty="0"/>
              <a:t>以地图为布局</a:t>
            </a:r>
            <a:endParaRPr lang="en-US" altLang="zh-CN" sz="2000" b="1" dirty="0"/>
          </a:p>
        </p:txBody>
      </p:sp>
      <p:sp>
        <p:nvSpPr>
          <p:cNvPr id="8" name="矩形 7">
            <a:extLst>
              <a:ext uri="{FF2B5EF4-FFF2-40B4-BE49-F238E27FC236}">
                <a16:creationId xmlns:a16="http://schemas.microsoft.com/office/drawing/2014/main" id="{E2B27B4E-4CA3-4DA3-A007-09B6FB13E2FA}"/>
              </a:ext>
            </a:extLst>
          </p:cNvPr>
          <p:cNvSpPr/>
          <p:nvPr/>
        </p:nvSpPr>
        <p:spPr>
          <a:xfrm>
            <a:off x="1038750" y="5430216"/>
            <a:ext cx="4397358" cy="1077218"/>
          </a:xfrm>
          <a:prstGeom prst="rect">
            <a:avLst/>
          </a:prstGeom>
        </p:spPr>
        <p:txBody>
          <a:bodyPr wrap="none">
            <a:spAutoFit/>
          </a:bodyPr>
          <a:lstStyle/>
          <a:p>
            <a:pPr marL="285750" indent="-285750">
              <a:spcAft>
                <a:spcPts val="600"/>
              </a:spcAft>
              <a:buFont typeface="Arial" panose="020B0604020202020204" pitchFamily="34" charset="0"/>
              <a:buChar char="•"/>
            </a:pPr>
            <a:r>
              <a:rPr lang="zh-CN" altLang="en-US" dirty="0"/>
              <a:t>人类对于颜色和面积的感知准确性有限</a:t>
            </a:r>
            <a:endParaRPr lang="en-US" altLang="zh-CN" dirty="0"/>
          </a:p>
          <a:p>
            <a:pPr marL="285750" indent="-285750">
              <a:spcAft>
                <a:spcPts val="600"/>
              </a:spcAft>
              <a:buFont typeface="Arial" panose="020B0604020202020204" pitchFamily="34" charset="0"/>
              <a:buChar char="•"/>
            </a:pPr>
            <a:r>
              <a:rPr lang="zh-CN" altLang="en-US" dirty="0"/>
              <a:t>颜色表示层次数有限</a:t>
            </a:r>
            <a:endParaRPr lang="en-US" altLang="zh-CN" dirty="0"/>
          </a:p>
          <a:p>
            <a:pPr marL="285750" indent="-285750">
              <a:spcAft>
                <a:spcPts val="600"/>
              </a:spcAft>
              <a:buFont typeface="Arial" panose="020B0604020202020204" pitchFamily="34" charset="0"/>
              <a:buChar char="•"/>
            </a:pPr>
            <a:r>
              <a:rPr lang="zh-CN" altLang="en-US" dirty="0"/>
              <a:t>面积表示存在堆叠</a:t>
            </a:r>
            <a:endParaRPr lang="en-US" altLang="zh-CN" dirty="0"/>
          </a:p>
        </p:txBody>
      </p:sp>
      <p:sp>
        <p:nvSpPr>
          <p:cNvPr id="9" name="矩形 8">
            <a:extLst>
              <a:ext uri="{FF2B5EF4-FFF2-40B4-BE49-F238E27FC236}">
                <a16:creationId xmlns:a16="http://schemas.microsoft.com/office/drawing/2014/main" id="{759C835F-072A-4DFB-BD59-DFC944ED31D4}"/>
              </a:ext>
            </a:extLst>
          </p:cNvPr>
          <p:cNvSpPr/>
          <p:nvPr/>
        </p:nvSpPr>
        <p:spPr>
          <a:xfrm>
            <a:off x="1038750" y="4093502"/>
            <a:ext cx="4397358" cy="723275"/>
          </a:xfrm>
          <a:prstGeom prst="rect">
            <a:avLst/>
          </a:prstGeom>
        </p:spPr>
        <p:txBody>
          <a:bodyPr wrap="none">
            <a:spAutoFit/>
          </a:bodyPr>
          <a:lstStyle/>
          <a:p>
            <a:pPr marL="285750" indent="-285750">
              <a:spcAft>
                <a:spcPts val="600"/>
              </a:spcAft>
              <a:buFont typeface="Arial" panose="020B0604020202020204" pitchFamily="34" charset="0"/>
              <a:buChar char="•"/>
            </a:pPr>
            <a:r>
              <a:rPr lang="zh-CN" altLang="en-US" dirty="0"/>
              <a:t>行政区间的面积差异会对判断进行干扰</a:t>
            </a:r>
            <a:endParaRPr lang="en-US" altLang="zh-CN" dirty="0"/>
          </a:p>
          <a:p>
            <a:pPr marL="285750" indent="-285750">
              <a:spcAft>
                <a:spcPts val="600"/>
              </a:spcAft>
              <a:buFont typeface="Arial" panose="020B0604020202020204" pitchFamily="34" charset="0"/>
              <a:buChar char="•"/>
            </a:pPr>
            <a:r>
              <a:rPr lang="zh-CN" altLang="en-US" dirty="0"/>
              <a:t>不方便对比距离较远的城市间的情况</a:t>
            </a:r>
            <a:endParaRPr lang="en-US" altLang="zh-CN" dirty="0"/>
          </a:p>
        </p:txBody>
      </p:sp>
      <p:sp>
        <p:nvSpPr>
          <p:cNvPr id="10" name="矩形 9">
            <a:extLst>
              <a:ext uri="{FF2B5EF4-FFF2-40B4-BE49-F238E27FC236}">
                <a16:creationId xmlns:a16="http://schemas.microsoft.com/office/drawing/2014/main" id="{705760EF-C3C6-486C-9C34-C6C225FE6098}"/>
              </a:ext>
            </a:extLst>
          </p:cNvPr>
          <p:cNvSpPr/>
          <p:nvPr/>
        </p:nvSpPr>
        <p:spPr>
          <a:xfrm>
            <a:off x="806649" y="5016832"/>
            <a:ext cx="2818400" cy="400110"/>
          </a:xfrm>
          <a:prstGeom prst="rect">
            <a:avLst/>
          </a:prstGeom>
        </p:spPr>
        <p:txBody>
          <a:bodyPr wrap="none">
            <a:spAutoFit/>
          </a:bodyPr>
          <a:lstStyle/>
          <a:p>
            <a:pPr>
              <a:spcAft>
                <a:spcPts val="600"/>
              </a:spcAft>
            </a:pPr>
            <a:r>
              <a:rPr lang="en-US" altLang="zh-CN" sz="2000" b="1" dirty="0"/>
              <a:t>3. </a:t>
            </a:r>
            <a:r>
              <a:rPr lang="zh-CN" altLang="en-US" sz="2000" b="1" dirty="0"/>
              <a:t>颜色 </a:t>
            </a:r>
            <a:r>
              <a:rPr lang="en-US" altLang="zh-CN" sz="2000" b="1" dirty="0"/>
              <a:t>/ </a:t>
            </a:r>
            <a:r>
              <a:rPr lang="zh-CN" altLang="en-US" sz="2000" b="1" dirty="0"/>
              <a:t>面积 表示 数值</a:t>
            </a:r>
            <a:endParaRPr lang="en-US" altLang="zh-CN" sz="2000" b="1" dirty="0"/>
          </a:p>
        </p:txBody>
      </p:sp>
      <p:sp>
        <p:nvSpPr>
          <p:cNvPr id="3" name="矩形 2">
            <a:extLst>
              <a:ext uri="{FF2B5EF4-FFF2-40B4-BE49-F238E27FC236}">
                <a16:creationId xmlns:a16="http://schemas.microsoft.com/office/drawing/2014/main" id="{B6EC7404-688D-4932-BB60-6F4D7D632D34}"/>
              </a:ext>
            </a:extLst>
          </p:cNvPr>
          <p:cNvSpPr/>
          <p:nvPr/>
        </p:nvSpPr>
        <p:spPr>
          <a:xfrm>
            <a:off x="183565" y="1561304"/>
            <a:ext cx="323166" cy="1754326"/>
          </a:xfrm>
          <a:prstGeom prst="rect">
            <a:avLst/>
          </a:prstGeom>
        </p:spPr>
        <p:txBody>
          <a:bodyPr wrap="square">
            <a:spAutoFit/>
          </a:bodyPr>
          <a:lstStyle/>
          <a:p>
            <a:r>
              <a:rPr lang="zh-CN" altLang="en-US" dirty="0"/>
              <a:t>需</a:t>
            </a:r>
            <a:endParaRPr lang="en-US" altLang="zh-CN" dirty="0"/>
          </a:p>
          <a:p>
            <a:r>
              <a:rPr lang="zh-CN" altLang="en-US" dirty="0"/>
              <a:t>求上的不足</a:t>
            </a:r>
          </a:p>
        </p:txBody>
      </p:sp>
      <p:sp>
        <p:nvSpPr>
          <p:cNvPr id="12" name="矩形 11">
            <a:extLst>
              <a:ext uri="{FF2B5EF4-FFF2-40B4-BE49-F238E27FC236}">
                <a16:creationId xmlns:a16="http://schemas.microsoft.com/office/drawing/2014/main" id="{1D6DFFF8-D00E-4263-8D87-C68FB22CDC64}"/>
              </a:ext>
            </a:extLst>
          </p:cNvPr>
          <p:cNvSpPr/>
          <p:nvPr/>
        </p:nvSpPr>
        <p:spPr>
          <a:xfrm>
            <a:off x="183565" y="4140115"/>
            <a:ext cx="323166" cy="1754326"/>
          </a:xfrm>
          <a:prstGeom prst="rect">
            <a:avLst/>
          </a:prstGeom>
        </p:spPr>
        <p:txBody>
          <a:bodyPr wrap="square">
            <a:spAutoFit/>
          </a:bodyPr>
          <a:lstStyle/>
          <a:p>
            <a:r>
              <a:rPr lang="zh-CN" altLang="en-US" dirty="0"/>
              <a:t>技术上的不足</a:t>
            </a:r>
          </a:p>
        </p:txBody>
      </p:sp>
    </p:spTree>
    <p:extLst>
      <p:ext uri="{BB962C8B-B14F-4D97-AF65-F5344CB8AC3E}">
        <p14:creationId xmlns:p14="http://schemas.microsoft.com/office/powerpoint/2010/main" val="2181840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副标题 2">
            <a:extLst>
              <a:ext uri="{FF2B5EF4-FFF2-40B4-BE49-F238E27FC236}">
                <a16:creationId xmlns:a16="http://schemas.microsoft.com/office/drawing/2014/main" id="{AAE2C564-C869-40C1-93CD-A6B607BF59A6}"/>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业务模式 </a:t>
            </a:r>
            <a:r>
              <a:rPr lang="en-US" altLang="zh-CN" dirty="0">
                <a:solidFill>
                  <a:schemeClr val="bg1"/>
                </a:solidFill>
              </a:rPr>
              <a:t>– </a:t>
            </a:r>
            <a:r>
              <a:rPr lang="zh-CN" altLang="en-US" dirty="0">
                <a:solidFill>
                  <a:schemeClr val="bg1"/>
                </a:solidFill>
              </a:rPr>
              <a:t>领域专家访谈</a:t>
            </a:r>
          </a:p>
        </p:txBody>
      </p:sp>
      <p:sp>
        <p:nvSpPr>
          <p:cNvPr id="7" name="矩形 6">
            <a:extLst>
              <a:ext uri="{FF2B5EF4-FFF2-40B4-BE49-F238E27FC236}">
                <a16:creationId xmlns:a16="http://schemas.microsoft.com/office/drawing/2014/main" id="{F608278B-2834-4723-A943-C8BE6184388C}"/>
              </a:ext>
            </a:extLst>
          </p:cNvPr>
          <p:cNvSpPr/>
          <p:nvPr/>
        </p:nvSpPr>
        <p:spPr>
          <a:xfrm>
            <a:off x="1488173" y="2029356"/>
            <a:ext cx="3659701" cy="1738361"/>
          </a:xfrm>
          <a:prstGeom prst="rect">
            <a:avLst/>
          </a:prstGeom>
        </p:spPr>
        <p:txBody>
          <a:bodyPr wrap="square">
            <a:spAutoFit/>
          </a:bodyPr>
          <a:lstStyle/>
          <a:p>
            <a:pPr marL="285750" indent="-285750">
              <a:lnSpc>
                <a:spcPct val="110000"/>
              </a:lnSpc>
              <a:buFont typeface="Arial" panose="020B0604020202020204" pitchFamily="34" charset="0"/>
              <a:buChar char="•"/>
            </a:pPr>
            <a:r>
              <a:rPr lang="zh-CN" altLang="en-US" sz="1400" dirty="0"/>
              <a:t>国家</a:t>
            </a:r>
            <a:r>
              <a:rPr lang="en-US" altLang="zh-CN" sz="1400" dirty="0"/>
              <a:t>973</a:t>
            </a:r>
            <a:r>
              <a:rPr lang="zh-CN" altLang="en-US" sz="1400" dirty="0"/>
              <a:t>项目参研人员</a:t>
            </a:r>
            <a:endParaRPr lang="en-US" altLang="zh-CN" sz="1400" dirty="0"/>
          </a:p>
          <a:p>
            <a:pPr marL="285750" indent="-285750">
              <a:lnSpc>
                <a:spcPct val="110000"/>
              </a:lnSpc>
              <a:buFont typeface="Arial" panose="020B0604020202020204" pitchFamily="34" charset="0"/>
              <a:buChar char="•"/>
            </a:pPr>
            <a:r>
              <a:rPr lang="zh-CN" altLang="en-US" sz="1400" dirty="0"/>
              <a:t>国家发改委/国家信息中心/国家工商总局大数据培训讲师</a:t>
            </a:r>
          </a:p>
          <a:p>
            <a:pPr marL="285750" indent="-285750">
              <a:lnSpc>
                <a:spcPct val="110000"/>
              </a:lnSpc>
              <a:buFont typeface="Arial" panose="020B0604020202020204" pitchFamily="34" charset="0"/>
              <a:buChar char="•"/>
            </a:pPr>
            <a:r>
              <a:rPr lang="zh-CN" altLang="en-US" sz="1400" dirty="0"/>
              <a:t>国信高地云计算有限公司技术总顾问</a:t>
            </a:r>
          </a:p>
          <a:p>
            <a:pPr marL="285750" indent="-285750">
              <a:lnSpc>
                <a:spcPct val="110000"/>
              </a:lnSpc>
              <a:buFont typeface="Arial" panose="020B0604020202020204" pitchFamily="34" charset="0"/>
              <a:buChar char="•"/>
            </a:pPr>
            <a:r>
              <a:rPr lang="zh-CN" altLang="en-US" sz="1400" dirty="0"/>
              <a:t>湖南星汉数智科技有限公司AI技术总监、商业情报产品经理</a:t>
            </a:r>
          </a:p>
          <a:p>
            <a:pPr marL="285750" indent="-285750">
              <a:lnSpc>
                <a:spcPct val="110000"/>
              </a:lnSpc>
              <a:buFont typeface="Arial" panose="020B0604020202020204" pitchFamily="34" charset="0"/>
              <a:buChar char="•"/>
            </a:pPr>
            <a:r>
              <a:rPr lang="zh-CN" altLang="en-US" sz="1400" dirty="0"/>
              <a:t>中国人民解放军国防科技大学硕士</a:t>
            </a:r>
          </a:p>
        </p:txBody>
      </p:sp>
      <p:pic>
        <p:nvPicPr>
          <p:cNvPr id="19" name="图片 18" descr="穿着西装笔挺的男子&#10;&#10;描述已自动生成">
            <a:extLst>
              <a:ext uri="{FF2B5EF4-FFF2-40B4-BE49-F238E27FC236}">
                <a16:creationId xmlns:a16="http://schemas.microsoft.com/office/drawing/2014/main" id="{1D66FF3D-DDEA-4D2C-B4B8-DDF79F9EFE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22844" y="1798525"/>
            <a:ext cx="1164473" cy="1164474"/>
          </a:xfrm>
          <a:custGeom>
            <a:avLst/>
            <a:gdLst>
              <a:gd name="connsiteX0" fmla="*/ 868680 w 1737359"/>
              <a:gd name="connsiteY0" fmla="*/ 0 h 1737360"/>
              <a:gd name="connsiteX1" fmla="*/ 1732875 w 1737359"/>
              <a:gd name="connsiteY1" fmla="*/ 779863 h 1737360"/>
              <a:gd name="connsiteX2" fmla="*/ 1737359 w 1737359"/>
              <a:gd name="connsiteY2" fmla="*/ 868660 h 1737360"/>
              <a:gd name="connsiteX3" fmla="*/ 1737359 w 1737359"/>
              <a:gd name="connsiteY3" fmla="*/ 868700 h 1737360"/>
              <a:gd name="connsiteX4" fmla="*/ 1732875 w 1737359"/>
              <a:gd name="connsiteY4" fmla="*/ 957498 h 1737360"/>
              <a:gd name="connsiteX5" fmla="*/ 868680 w 1737359"/>
              <a:gd name="connsiteY5" fmla="*/ 1737360 h 1737360"/>
              <a:gd name="connsiteX6" fmla="*/ 0 w 1737359"/>
              <a:gd name="connsiteY6" fmla="*/ 868680 h 1737360"/>
              <a:gd name="connsiteX7" fmla="*/ 868680 w 1737359"/>
              <a:gd name="connsiteY7"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359" h="1737360">
                <a:moveTo>
                  <a:pt x="868680" y="0"/>
                </a:moveTo>
                <a:cubicBezTo>
                  <a:pt x="1318454" y="0"/>
                  <a:pt x="1688390" y="341825"/>
                  <a:pt x="1732875" y="779863"/>
                </a:cubicBezTo>
                <a:lnTo>
                  <a:pt x="1737359" y="868660"/>
                </a:lnTo>
                <a:lnTo>
                  <a:pt x="1737359" y="868700"/>
                </a:lnTo>
                <a:lnTo>
                  <a:pt x="1732875" y="957498"/>
                </a:lnTo>
                <a:cubicBezTo>
                  <a:pt x="1688390" y="1395535"/>
                  <a:pt x="1318454" y="1737360"/>
                  <a:pt x="868680" y="1737360"/>
                </a:cubicBezTo>
                <a:cubicBezTo>
                  <a:pt x="388921" y="1737360"/>
                  <a:pt x="0" y="1348439"/>
                  <a:pt x="0" y="868680"/>
                </a:cubicBezTo>
                <a:cubicBezTo>
                  <a:pt x="0" y="388921"/>
                  <a:pt x="388921" y="0"/>
                  <a:pt x="868680" y="0"/>
                </a:cubicBezTo>
                <a:close/>
              </a:path>
            </a:pathLst>
          </a:custGeom>
        </p:spPr>
      </p:pic>
      <p:sp>
        <p:nvSpPr>
          <p:cNvPr id="11" name="矩形 10">
            <a:extLst>
              <a:ext uri="{FF2B5EF4-FFF2-40B4-BE49-F238E27FC236}">
                <a16:creationId xmlns:a16="http://schemas.microsoft.com/office/drawing/2014/main" id="{C65269A7-6F33-4590-9093-85C8438960B2}"/>
              </a:ext>
            </a:extLst>
          </p:cNvPr>
          <p:cNvSpPr/>
          <p:nvPr/>
        </p:nvSpPr>
        <p:spPr>
          <a:xfrm>
            <a:off x="11091993" y="3026666"/>
            <a:ext cx="877163" cy="923330"/>
          </a:xfrm>
          <a:prstGeom prst="rect">
            <a:avLst/>
          </a:prstGeom>
        </p:spPr>
        <p:txBody>
          <a:bodyPr wrap="none">
            <a:spAutoFit/>
          </a:bodyPr>
          <a:lstStyle/>
          <a:p>
            <a:r>
              <a:rPr lang="en-US" altLang="zh-CN" sz="5400" dirty="0">
                <a:latin typeface="华光标题黑_CNKI" panose="02000500000000000000" pitchFamily="2" charset="-122"/>
                <a:ea typeface="华光标题黑_CNKI" panose="02000500000000000000" pitchFamily="2" charset="-122"/>
              </a:rPr>
              <a:t>”</a:t>
            </a:r>
            <a:endParaRPr lang="zh-CN" altLang="en-US" sz="5400" dirty="0">
              <a:latin typeface="华光标题黑_CNKI" panose="02000500000000000000" pitchFamily="2" charset="-122"/>
              <a:ea typeface="华光标题黑_CNKI" panose="02000500000000000000" pitchFamily="2" charset="-122"/>
            </a:endParaRPr>
          </a:p>
        </p:txBody>
      </p:sp>
      <p:sp>
        <p:nvSpPr>
          <p:cNvPr id="12" name="矩形 11">
            <a:extLst>
              <a:ext uri="{FF2B5EF4-FFF2-40B4-BE49-F238E27FC236}">
                <a16:creationId xmlns:a16="http://schemas.microsoft.com/office/drawing/2014/main" id="{9A89C8CB-F1C9-4763-AFB3-A221B34F4E38}"/>
              </a:ext>
            </a:extLst>
          </p:cNvPr>
          <p:cNvSpPr/>
          <p:nvPr/>
        </p:nvSpPr>
        <p:spPr>
          <a:xfrm>
            <a:off x="4793797" y="1338478"/>
            <a:ext cx="877163" cy="923330"/>
          </a:xfrm>
          <a:prstGeom prst="rect">
            <a:avLst/>
          </a:prstGeom>
        </p:spPr>
        <p:txBody>
          <a:bodyPr wrap="none">
            <a:spAutoFit/>
          </a:bodyPr>
          <a:lstStyle/>
          <a:p>
            <a:r>
              <a:rPr lang="en-US" altLang="zh-CN" sz="5400" dirty="0">
                <a:latin typeface="华光标题黑_CNKI" panose="02000500000000000000" pitchFamily="2" charset="-122"/>
                <a:ea typeface="华光标题黑_CNKI" panose="02000500000000000000" pitchFamily="2" charset="-122"/>
              </a:rPr>
              <a:t>“</a:t>
            </a:r>
            <a:endParaRPr lang="zh-CN" altLang="en-US" sz="5400" dirty="0">
              <a:latin typeface="华光标题黑_CNKI" panose="02000500000000000000" pitchFamily="2" charset="-122"/>
              <a:ea typeface="华光标题黑_CNKI" panose="02000500000000000000" pitchFamily="2" charset="-122"/>
            </a:endParaRPr>
          </a:p>
        </p:txBody>
      </p:sp>
      <p:pic>
        <p:nvPicPr>
          <p:cNvPr id="28" name="图片 27" descr="图片包含 人, 室内, 站, 一群&#10;&#10;描述已自动生成">
            <a:extLst>
              <a:ext uri="{FF2B5EF4-FFF2-40B4-BE49-F238E27FC236}">
                <a16:creationId xmlns:a16="http://schemas.microsoft.com/office/drawing/2014/main" id="{B3DAE7D0-A8F0-4D93-B63F-5C912C60E255}"/>
              </a:ext>
            </a:extLst>
          </p:cNvPr>
          <p:cNvPicPr>
            <a:picLocks noChangeAspect="1"/>
          </p:cNvPicPr>
          <p:nvPr/>
        </p:nvPicPr>
        <p:blipFill>
          <a:blip r:embed="rId3" cstate="print">
            <a:extLst>
              <a:ext uri="{28A0092B-C50C-407E-A947-70E740481C1C}">
                <a14:useLocalDpi xmlns:a14="http://schemas.microsoft.com/office/drawing/2010/main" val="0"/>
              </a:ext>
            </a:extLst>
          </a:blip>
          <a:srcRect l="23677" t="23774" r="31075" b="42290"/>
          <a:stretch>
            <a:fillRect/>
          </a:stretch>
        </p:blipFill>
        <p:spPr>
          <a:xfrm>
            <a:off x="222844" y="4296148"/>
            <a:ext cx="1164473" cy="1164473"/>
          </a:xfrm>
          <a:custGeom>
            <a:avLst/>
            <a:gdLst>
              <a:gd name="connsiteX0" fmla="*/ 738933 w 1477866"/>
              <a:gd name="connsiteY0" fmla="*/ 0 h 1477866"/>
              <a:gd name="connsiteX1" fmla="*/ 1477866 w 1477866"/>
              <a:gd name="connsiteY1" fmla="*/ 738933 h 1477866"/>
              <a:gd name="connsiteX2" fmla="*/ 738933 w 1477866"/>
              <a:gd name="connsiteY2" fmla="*/ 1477866 h 1477866"/>
              <a:gd name="connsiteX3" fmla="*/ 0 w 1477866"/>
              <a:gd name="connsiteY3" fmla="*/ 738933 h 1477866"/>
              <a:gd name="connsiteX4" fmla="*/ 738933 w 1477866"/>
              <a:gd name="connsiteY4" fmla="*/ 0 h 147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866" h="1477866">
                <a:moveTo>
                  <a:pt x="738933" y="0"/>
                </a:moveTo>
                <a:cubicBezTo>
                  <a:pt x="1147034" y="0"/>
                  <a:pt x="1477866" y="330832"/>
                  <a:pt x="1477866" y="738933"/>
                </a:cubicBezTo>
                <a:cubicBezTo>
                  <a:pt x="1477866" y="1147034"/>
                  <a:pt x="1147034" y="1477866"/>
                  <a:pt x="738933" y="1477866"/>
                </a:cubicBezTo>
                <a:cubicBezTo>
                  <a:pt x="330832" y="1477866"/>
                  <a:pt x="0" y="1147034"/>
                  <a:pt x="0" y="738933"/>
                </a:cubicBezTo>
                <a:cubicBezTo>
                  <a:pt x="0" y="330832"/>
                  <a:pt x="330832" y="0"/>
                  <a:pt x="738933" y="0"/>
                </a:cubicBezTo>
                <a:close/>
              </a:path>
            </a:pathLst>
          </a:custGeom>
        </p:spPr>
      </p:pic>
      <p:sp>
        <p:nvSpPr>
          <p:cNvPr id="29" name="矩形 28">
            <a:extLst>
              <a:ext uri="{FF2B5EF4-FFF2-40B4-BE49-F238E27FC236}">
                <a16:creationId xmlns:a16="http://schemas.microsoft.com/office/drawing/2014/main" id="{4B1172A7-4066-4007-BFA9-51D031E8568B}"/>
              </a:ext>
            </a:extLst>
          </p:cNvPr>
          <p:cNvSpPr/>
          <p:nvPr/>
        </p:nvSpPr>
        <p:spPr>
          <a:xfrm>
            <a:off x="1488173" y="4576795"/>
            <a:ext cx="3399492" cy="1264385"/>
          </a:xfrm>
          <a:prstGeom prst="rect">
            <a:avLst/>
          </a:prstGeom>
        </p:spPr>
        <p:txBody>
          <a:bodyPr wrap="square">
            <a:spAutoFit/>
          </a:bodyPr>
          <a:lstStyle/>
          <a:p>
            <a:pPr marL="285750" indent="-285750">
              <a:lnSpc>
                <a:spcPct val="110000"/>
              </a:lnSpc>
              <a:buFont typeface="Arial" panose="020B0604020202020204" pitchFamily="34" charset="0"/>
              <a:buChar char="•"/>
            </a:pPr>
            <a:r>
              <a:rPr lang="zh-CN" altLang="en-US" sz="1400" dirty="0"/>
              <a:t>中南大学湘雅二医院主治医师</a:t>
            </a:r>
            <a:endParaRPr lang="en-US" altLang="zh-CN" sz="1400" dirty="0"/>
          </a:p>
          <a:p>
            <a:pPr marL="285750" indent="-285750">
              <a:lnSpc>
                <a:spcPct val="110000"/>
              </a:lnSpc>
              <a:buFont typeface="Arial" panose="020B0604020202020204" pitchFamily="34" charset="0"/>
              <a:buChar char="•"/>
            </a:pPr>
            <a:r>
              <a:rPr lang="zh-CN" altLang="en-US" sz="1400" dirty="0"/>
              <a:t>中南大学湘雅医学院副教授</a:t>
            </a:r>
            <a:endParaRPr lang="en-US" altLang="zh-CN" sz="1400" dirty="0"/>
          </a:p>
          <a:p>
            <a:pPr marL="285750" indent="-285750">
              <a:lnSpc>
                <a:spcPct val="110000"/>
              </a:lnSpc>
              <a:buFont typeface="Arial" panose="020B0604020202020204" pitchFamily="34" charset="0"/>
              <a:buChar char="•"/>
            </a:pPr>
            <a:r>
              <a:rPr lang="zh-CN" altLang="en-US" sz="1400" dirty="0"/>
              <a:t>中南大学湘雅医学院医学博士</a:t>
            </a:r>
            <a:endParaRPr lang="en-US" altLang="zh-CN" sz="1400" dirty="0"/>
          </a:p>
          <a:p>
            <a:pPr marL="285750" indent="-285750">
              <a:lnSpc>
                <a:spcPct val="110000"/>
              </a:lnSpc>
              <a:buFont typeface="Arial" panose="020B0604020202020204" pitchFamily="34" charset="0"/>
              <a:buChar char="•"/>
            </a:pPr>
            <a:r>
              <a:rPr lang="zh-CN" altLang="en-US" sz="1400" dirty="0"/>
              <a:t>湖南省第一例新冠肺炎病人气管切开手术的主刀医生</a:t>
            </a:r>
          </a:p>
        </p:txBody>
      </p:sp>
      <p:sp>
        <p:nvSpPr>
          <p:cNvPr id="30" name="矩形 29">
            <a:extLst>
              <a:ext uri="{FF2B5EF4-FFF2-40B4-BE49-F238E27FC236}">
                <a16:creationId xmlns:a16="http://schemas.microsoft.com/office/drawing/2014/main" id="{CD22B4D0-EBDF-41CF-99A0-7280549DA844}"/>
              </a:ext>
            </a:extLst>
          </p:cNvPr>
          <p:cNvSpPr/>
          <p:nvPr/>
        </p:nvSpPr>
        <p:spPr>
          <a:xfrm>
            <a:off x="11091993" y="5460621"/>
            <a:ext cx="877163" cy="923330"/>
          </a:xfrm>
          <a:prstGeom prst="rect">
            <a:avLst/>
          </a:prstGeom>
        </p:spPr>
        <p:txBody>
          <a:bodyPr wrap="none">
            <a:spAutoFit/>
          </a:bodyPr>
          <a:lstStyle/>
          <a:p>
            <a:r>
              <a:rPr lang="en-US" altLang="zh-CN" sz="5400" dirty="0">
                <a:latin typeface="华光标题黑_CNKI" panose="02000500000000000000" pitchFamily="2" charset="-122"/>
                <a:ea typeface="华光标题黑_CNKI" panose="02000500000000000000" pitchFamily="2" charset="-122"/>
              </a:rPr>
              <a:t>”</a:t>
            </a:r>
            <a:endParaRPr lang="zh-CN" altLang="en-US" sz="5400" dirty="0">
              <a:latin typeface="华光标题黑_CNKI" panose="02000500000000000000" pitchFamily="2" charset="-122"/>
              <a:ea typeface="华光标题黑_CNKI" panose="02000500000000000000" pitchFamily="2" charset="-122"/>
            </a:endParaRPr>
          </a:p>
        </p:txBody>
      </p:sp>
      <p:sp>
        <p:nvSpPr>
          <p:cNvPr id="31" name="矩形 30">
            <a:extLst>
              <a:ext uri="{FF2B5EF4-FFF2-40B4-BE49-F238E27FC236}">
                <a16:creationId xmlns:a16="http://schemas.microsoft.com/office/drawing/2014/main" id="{64AF95B4-733A-464D-B290-C43ECE7069A5}"/>
              </a:ext>
            </a:extLst>
          </p:cNvPr>
          <p:cNvSpPr/>
          <p:nvPr/>
        </p:nvSpPr>
        <p:spPr>
          <a:xfrm>
            <a:off x="4793796" y="3949996"/>
            <a:ext cx="877163" cy="923330"/>
          </a:xfrm>
          <a:prstGeom prst="rect">
            <a:avLst/>
          </a:prstGeom>
        </p:spPr>
        <p:txBody>
          <a:bodyPr wrap="none">
            <a:spAutoFit/>
          </a:bodyPr>
          <a:lstStyle/>
          <a:p>
            <a:r>
              <a:rPr lang="en-US" altLang="zh-CN" sz="5400" dirty="0">
                <a:latin typeface="华光标题黑_CNKI" panose="02000500000000000000" pitchFamily="2" charset="-122"/>
                <a:ea typeface="华光标题黑_CNKI" panose="02000500000000000000" pitchFamily="2" charset="-122"/>
              </a:rPr>
              <a:t>“</a:t>
            </a:r>
            <a:endParaRPr lang="zh-CN" altLang="en-US" sz="5400" dirty="0">
              <a:latin typeface="华光标题黑_CNKI" panose="02000500000000000000" pitchFamily="2" charset="-122"/>
              <a:ea typeface="华光标题黑_CNKI" panose="02000500000000000000" pitchFamily="2" charset="-122"/>
            </a:endParaRPr>
          </a:p>
        </p:txBody>
      </p:sp>
      <p:sp>
        <p:nvSpPr>
          <p:cNvPr id="20" name="矩形 19">
            <a:extLst>
              <a:ext uri="{FF2B5EF4-FFF2-40B4-BE49-F238E27FC236}">
                <a16:creationId xmlns:a16="http://schemas.microsoft.com/office/drawing/2014/main" id="{C6242099-54F7-462C-9130-A2A217FEFB2C}"/>
              </a:ext>
            </a:extLst>
          </p:cNvPr>
          <p:cNvSpPr/>
          <p:nvPr/>
        </p:nvSpPr>
        <p:spPr>
          <a:xfrm>
            <a:off x="1561127" y="4125430"/>
            <a:ext cx="877163" cy="369332"/>
          </a:xfrm>
          <a:prstGeom prst="rect">
            <a:avLst/>
          </a:prstGeom>
        </p:spPr>
        <p:txBody>
          <a:bodyPr wrap="none">
            <a:spAutoFit/>
          </a:bodyPr>
          <a:lstStyle/>
          <a:p>
            <a:r>
              <a:rPr lang="zh-CN" altLang="en-US" dirty="0"/>
              <a:t>李仕晟</a:t>
            </a:r>
          </a:p>
        </p:txBody>
      </p:sp>
      <p:sp>
        <p:nvSpPr>
          <p:cNvPr id="32" name="矩形 31">
            <a:extLst>
              <a:ext uri="{FF2B5EF4-FFF2-40B4-BE49-F238E27FC236}">
                <a16:creationId xmlns:a16="http://schemas.microsoft.com/office/drawing/2014/main" id="{33E4096D-2606-4049-92DF-3B06E9A70503}"/>
              </a:ext>
            </a:extLst>
          </p:cNvPr>
          <p:cNvSpPr/>
          <p:nvPr/>
        </p:nvSpPr>
        <p:spPr>
          <a:xfrm>
            <a:off x="1561127" y="1555131"/>
            <a:ext cx="877163" cy="369332"/>
          </a:xfrm>
          <a:prstGeom prst="rect">
            <a:avLst/>
          </a:prstGeom>
        </p:spPr>
        <p:txBody>
          <a:bodyPr wrap="none">
            <a:spAutoFit/>
          </a:bodyPr>
          <a:lstStyle/>
          <a:p>
            <a:r>
              <a:rPr lang="zh-CN" altLang="en-US" dirty="0"/>
              <a:t>周忠诚</a:t>
            </a:r>
          </a:p>
        </p:txBody>
      </p:sp>
      <p:sp>
        <p:nvSpPr>
          <p:cNvPr id="22" name="矩形 21">
            <a:extLst>
              <a:ext uri="{FF2B5EF4-FFF2-40B4-BE49-F238E27FC236}">
                <a16:creationId xmlns:a16="http://schemas.microsoft.com/office/drawing/2014/main" id="{11829F16-9DA9-4DD9-A561-B99A5B7AAAAF}"/>
              </a:ext>
            </a:extLst>
          </p:cNvPr>
          <p:cNvSpPr/>
          <p:nvPr/>
        </p:nvSpPr>
        <p:spPr>
          <a:xfrm>
            <a:off x="5465399" y="1734643"/>
            <a:ext cx="5834019" cy="1673728"/>
          </a:xfrm>
          <a:prstGeom prst="rect">
            <a:avLst/>
          </a:prstGeom>
        </p:spPr>
        <p:txBody>
          <a:bodyPr wrap="square">
            <a:spAutoFit/>
          </a:bodyPr>
          <a:lstStyle/>
          <a:p>
            <a:pPr>
              <a:lnSpc>
                <a:spcPct val="150000"/>
              </a:lnSpc>
            </a:pPr>
            <a:r>
              <a:rPr lang="zh-CN" altLang="en-US" sz="1400" dirty="0">
                <a:latin typeface="等线" panose="02010600030101010101" pitchFamily="2" charset="-122"/>
                <a:ea typeface="等线" panose="02010600030101010101" pitchFamily="2" charset="-122"/>
              </a:rPr>
              <a:t>疫情刻不容缓，数据纷繁杂陈，好的数据可视化平台能为决策者带来更准确的判断。该平台通过对多源数据进行融合、分析，结合径向布局、尺度缩放、时序变化等可视化手段，向用户友好地展现城市间各指标数据的时空特性。希望未来可以将该平台移植到更多的应用场景（如商贸大数据等）中，为商业决策提供优质服务。</a:t>
            </a:r>
          </a:p>
        </p:txBody>
      </p:sp>
      <p:sp>
        <p:nvSpPr>
          <p:cNvPr id="33" name="矩形 32">
            <a:extLst>
              <a:ext uri="{FF2B5EF4-FFF2-40B4-BE49-F238E27FC236}">
                <a16:creationId xmlns:a16="http://schemas.microsoft.com/office/drawing/2014/main" id="{539F8372-A3C4-4EBD-9C8B-A0F60AD2CDA9}"/>
              </a:ext>
            </a:extLst>
          </p:cNvPr>
          <p:cNvSpPr/>
          <p:nvPr/>
        </p:nvSpPr>
        <p:spPr>
          <a:xfrm>
            <a:off x="10014251" y="5552954"/>
            <a:ext cx="1107996" cy="369332"/>
          </a:xfrm>
          <a:prstGeom prst="rect">
            <a:avLst/>
          </a:prstGeom>
        </p:spPr>
        <p:txBody>
          <a:bodyPr wrap="none">
            <a:spAutoFit/>
          </a:bodyPr>
          <a:lstStyle/>
          <a:p>
            <a:r>
              <a:rPr lang="zh-CN" altLang="en-US" dirty="0">
                <a:latin typeface="等线" panose="02010600030101010101" pitchFamily="2" charset="-122"/>
                <a:ea typeface="等线" panose="02010600030101010101" pitchFamily="2" charset="-122"/>
              </a:rPr>
              <a:t>！待更新</a:t>
            </a:r>
            <a:endParaRPr lang="zh-CN" altLang="en-US" dirty="0"/>
          </a:p>
        </p:txBody>
      </p:sp>
    </p:spTree>
    <p:extLst>
      <p:ext uri="{BB962C8B-B14F-4D97-AF65-F5344CB8AC3E}">
        <p14:creationId xmlns:p14="http://schemas.microsoft.com/office/powerpoint/2010/main" val="2103339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85523" y="253891"/>
            <a:ext cx="309880" cy="460375"/>
          </a:xfrm>
          <a:prstGeom prst="rect">
            <a:avLst/>
          </a:prstGeom>
          <a:noFill/>
        </p:spPr>
        <p:txBody>
          <a:bodyPr wrap="none" rtlCol="0">
            <a:spAutoFit/>
          </a:bodyPr>
          <a:lstStyle/>
          <a:p>
            <a:endParaRPr lang="zh-CN" altLang="en-US" sz="2400" b="1" dirty="0"/>
          </a:p>
        </p:txBody>
      </p:sp>
      <p:sp>
        <p:nvSpPr>
          <p:cNvPr id="10" name="副标题 2">
            <a:extLst>
              <a:ext uri="{FF2B5EF4-FFF2-40B4-BE49-F238E27FC236}">
                <a16:creationId xmlns:a16="http://schemas.microsoft.com/office/drawing/2014/main" id="{4916E5F5-E54D-4CA5-B99E-343E8E609224}"/>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b="1" dirty="0">
                <a:solidFill>
                  <a:schemeClr val="bg1"/>
                </a:solidFill>
                <a:sym typeface="+mn-ea"/>
              </a:rPr>
              <a:t>疫城记 </a:t>
            </a:r>
            <a:r>
              <a:rPr lang="zh-CN" altLang="en-US" dirty="0">
                <a:solidFill>
                  <a:schemeClr val="bg1"/>
                </a:solidFill>
              </a:rPr>
              <a:t>在做什么？ 为什么这么做？</a:t>
            </a:r>
          </a:p>
        </p:txBody>
      </p:sp>
      <p:sp>
        <p:nvSpPr>
          <p:cNvPr id="11" name="矩形 10">
            <a:extLst>
              <a:ext uri="{FF2B5EF4-FFF2-40B4-BE49-F238E27FC236}">
                <a16:creationId xmlns:a16="http://schemas.microsoft.com/office/drawing/2014/main" id="{4176848B-D102-4ECB-A816-7C89FF10A9A4}"/>
              </a:ext>
            </a:extLst>
          </p:cNvPr>
          <p:cNvSpPr/>
          <p:nvPr/>
        </p:nvSpPr>
        <p:spPr>
          <a:xfrm>
            <a:off x="762140" y="1245804"/>
            <a:ext cx="1980029" cy="523220"/>
          </a:xfrm>
          <a:prstGeom prst="rect">
            <a:avLst/>
          </a:prstGeom>
        </p:spPr>
        <p:txBody>
          <a:bodyPr wrap="none">
            <a:spAutoFit/>
          </a:bodyPr>
          <a:lstStyle/>
          <a:p>
            <a:r>
              <a:rPr lang="zh-CN" altLang="en-US" sz="2800" dirty="0">
                <a:sym typeface="+mn-ea"/>
              </a:rPr>
              <a:t>在做什么？</a:t>
            </a:r>
            <a:endParaRPr lang="en-US" altLang="zh-CN" sz="2800" dirty="0">
              <a:sym typeface="+mn-ea"/>
            </a:endParaRPr>
          </a:p>
        </p:txBody>
      </p:sp>
      <p:sp>
        <p:nvSpPr>
          <p:cNvPr id="8" name="矩形 7">
            <a:extLst>
              <a:ext uri="{FF2B5EF4-FFF2-40B4-BE49-F238E27FC236}">
                <a16:creationId xmlns:a16="http://schemas.microsoft.com/office/drawing/2014/main" id="{65562538-4028-418B-8B06-A978A58BFB5E}"/>
              </a:ext>
            </a:extLst>
          </p:cNvPr>
          <p:cNvSpPr/>
          <p:nvPr/>
        </p:nvSpPr>
        <p:spPr>
          <a:xfrm>
            <a:off x="1358148" y="1981457"/>
            <a:ext cx="7874271" cy="523220"/>
          </a:xfrm>
          <a:prstGeom prst="rect">
            <a:avLst/>
          </a:prstGeom>
        </p:spPr>
        <p:txBody>
          <a:bodyPr wrap="none">
            <a:spAutoFit/>
          </a:bodyPr>
          <a:lstStyle/>
          <a:p>
            <a:r>
              <a:rPr lang="zh-CN" altLang="en-US" sz="2800" b="1" dirty="0"/>
              <a:t>疫情数据 </a:t>
            </a:r>
            <a:r>
              <a:rPr lang="zh-CN" altLang="en-US" sz="2800" dirty="0"/>
              <a:t>结合 </a:t>
            </a:r>
            <a:r>
              <a:rPr lang="zh-CN" altLang="en-US" sz="2800" b="1" dirty="0"/>
              <a:t>城市数据 </a:t>
            </a:r>
            <a:r>
              <a:rPr lang="zh-CN" altLang="en-US" sz="2800" dirty="0"/>
              <a:t>的 </a:t>
            </a:r>
            <a:r>
              <a:rPr lang="zh-CN" altLang="en-US" sz="2800" b="1" dirty="0"/>
              <a:t>高维数据可视化 </a:t>
            </a:r>
            <a:r>
              <a:rPr lang="zh-CN" altLang="en-US" sz="2800" dirty="0"/>
              <a:t>平台</a:t>
            </a:r>
          </a:p>
        </p:txBody>
      </p:sp>
      <p:sp>
        <p:nvSpPr>
          <p:cNvPr id="12" name="矩形 11">
            <a:extLst>
              <a:ext uri="{FF2B5EF4-FFF2-40B4-BE49-F238E27FC236}">
                <a16:creationId xmlns:a16="http://schemas.microsoft.com/office/drawing/2014/main" id="{81C34E03-23DE-4746-B18C-1B22AD9F6AAE}"/>
              </a:ext>
            </a:extLst>
          </p:cNvPr>
          <p:cNvSpPr/>
          <p:nvPr/>
        </p:nvSpPr>
        <p:spPr>
          <a:xfrm>
            <a:off x="762140" y="2963546"/>
            <a:ext cx="2339102" cy="523220"/>
          </a:xfrm>
          <a:prstGeom prst="rect">
            <a:avLst/>
          </a:prstGeom>
        </p:spPr>
        <p:txBody>
          <a:bodyPr wrap="none">
            <a:spAutoFit/>
          </a:bodyPr>
          <a:lstStyle/>
          <a:p>
            <a:r>
              <a:rPr lang="zh-CN" altLang="en-US" sz="2800" dirty="0">
                <a:sym typeface="+mn-ea"/>
              </a:rPr>
              <a:t>能带来什么？</a:t>
            </a:r>
            <a:endParaRPr lang="zh-CN" altLang="en-US" sz="2800" dirty="0"/>
          </a:p>
        </p:txBody>
      </p:sp>
      <p:sp>
        <p:nvSpPr>
          <p:cNvPr id="13" name="文本框 12">
            <a:extLst>
              <a:ext uri="{FF2B5EF4-FFF2-40B4-BE49-F238E27FC236}">
                <a16:creationId xmlns:a16="http://schemas.microsoft.com/office/drawing/2014/main" id="{7B944D19-E3A6-494D-A9AF-458FC99D38DD}"/>
              </a:ext>
            </a:extLst>
          </p:cNvPr>
          <p:cNvSpPr txBox="1"/>
          <p:nvPr/>
        </p:nvSpPr>
        <p:spPr>
          <a:xfrm>
            <a:off x="1358148" y="3599303"/>
            <a:ext cx="4647426" cy="1354217"/>
          </a:xfrm>
          <a:prstGeom prst="rect">
            <a:avLst/>
          </a:prstGeom>
        </p:spPr>
        <p:txBody>
          <a:bodyPr wrap="none">
            <a:spAutoFit/>
          </a:bodyPr>
          <a:lstStyle>
            <a:defPPr>
              <a:defRPr lang="zh-CN"/>
            </a:defPPr>
            <a:lvl1pPr>
              <a:defRPr sz="2800" b="1"/>
            </a:lvl1pPr>
          </a:lstStyle>
          <a:p>
            <a:pPr marL="457200" indent="-457200">
              <a:spcBef>
                <a:spcPts val="600"/>
              </a:spcBef>
              <a:buFont typeface="Arial" panose="020B0604020202020204" pitchFamily="34" charset="0"/>
              <a:buChar char="•"/>
            </a:pPr>
            <a:r>
              <a:rPr lang="zh-CN" altLang="en-US" sz="2400" b="0" dirty="0"/>
              <a:t>帮助人们了解疫情的时空发展</a:t>
            </a:r>
            <a:endParaRPr lang="en-US" altLang="zh-CN" sz="2400" b="0" dirty="0"/>
          </a:p>
          <a:p>
            <a:pPr marL="457200" indent="-457200">
              <a:spcBef>
                <a:spcPts val="600"/>
              </a:spcBef>
              <a:buFont typeface="Arial" panose="020B0604020202020204" pitchFamily="34" charset="0"/>
              <a:buChar char="•"/>
            </a:pPr>
            <a:r>
              <a:rPr lang="zh-CN" altLang="en-US" sz="2400" b="0" dirty="0"/>
              <a:t>发现和解释城市间疫情差异</a:t>
            </a:r>
            <a:endParaRPr lang="en-US" altLang="zh-CN" sz="2400" b="0" dirty="0"/>
          </a:p>
          <a:p>
            <a:pPr marL="457200" indent="-457200">
              <a:spcBef>
                <a:spcPts val="600"/>
              </a:spcBef>
              <a:buFont typeface="Arial" panose="020B0604020202020204" pitchFamily="34" charset="0"/>
              <a:buChar char="•"/>
            </a:pPr>
            <a:r>
              <a:rPr lang="zh-CN" altLang="en-US" sz="2400" b="0" dirty="0"/>
              <a:t>辅助政策决策</a:t>
            </a:r>
            <a:endParaRPr lang="en-US" altLang="zh-CN" sz="2400" dirty="0"/>
          </a:p>
        </p:txBody>
      </p:sp>
      <p:sp>
        <p:nvSpPr>
          <p:cNvPr id="14" name="文本框 13">
            <a:extLst>
              <a:ext uri="{FF2B5EF4-FFF2-40B4-BE49-F238E27FC236}">
                <a16:creationId xmlns:a16="http://schemas.microsoft.com/office/drawing/2014/main" id="{B8215D57-592B-414C-A936-6186C9469F85}"/>
              </a:ext>
            </a:extLst>
          </p:cNvPr>
          <p:cNvSpPr txBox="1"/>
          <p:nvPr/>
        </p:nvSpPr>
        <p:spPr>
          <a:xfrm>
            <a:off x="265625" y="1122693"/>
            <a:ext cx="529312" cy="769441"/>
          </a:xfrm>
          <a:prstGeom prst="rect">
            <a:avLst/>
          </a:prstGeom>
          <a:noFill/>
        </p:spPr>
        <p:txBody>
          <a:bodyPr wrap="none" rtlCol="0">
            <a:spAutoFit/>
          </a:bodyPr>
          <a:lstStyle/>
          <a:p>
            <a:r>
              <a:rPr lang="en-US" altLang="zh-CN" sz="4400" dirty="0">
                <a:latin typeface="Arial Black" panose="020B0A04020102020204" pitchFamily="34" charset="0"/>
              </a:rPr>
              <a:t>?</a:t>
            </a:r>
            <a:endParaRPr lang="zh-CN" altLang="en-US" sz="4400" dirty="0">
              <a:latin typeface="Arial Black" panose="020B0A04020102020204" pitchFamily="34" charset="0"/>
            </a:endParaRPr>
          </a:p>
        </p:txBody>
      </p:sp>
      <p:sp>
        <p:nvSpPr>
          <p:cNvPr id="15" name="文本框 14">
            <a:extLst>
              <a:ext uri="{FF2B5EF4-FFF2-40B4-BE49-F238E27FC236}">
                <a16:creationId xmlns:a16="http://schemas.microsoft.com/office/drawing/2014/main" id="{89329E21-0FFF-47EB-B412-E6E8925C4BC2}"/>
              </a:ext>
            </a:extLst>
          </p:cNvPr>
          <p:cNvSpPr txBox="1"/>
          <p:nvPr/>
        </p:nvSpPr>
        <p:spPr>
          <a:xfrm>
            <a:off x="265625" y="2883490"/>
            <a:ext cx="529312" cy="769441"/>
          </a:xfrm>
          <a:prstGeom prst="rect">
            <a:avLst/>
          </a:prstGeom>
          <a:noFill/>
        </p:spPr>
        <p:txBody>
          <a:bodyPr wrap="none" rtlCol="0">
            <a:spAutoFit/>
          </a:bodyPr>
          <a:lstStyle/>
          <a:p>
            <a:r>
              <a:rPr lang="en-US" altLang="zh-CN" sz="4400" dirty="0">
                <a:latin typeface="Arial Black" panose="020B0A04020102020204" pitchFamily="34" charset="0"/>
              </a:rPr>
              <a:t>?</a:t>
            </a:r>
            <a:endParaRPr lang="zh-CN" altLang="en-US" sz="4400" dirty="0">
              <a:latin typeface="Arial Black" panose="020B0A040201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43346" y="5070361"/>
            <a:ext cx="3412490" cy="1292662"/>
          </a:xfrm>
          <a:prstGeom prst="rect">
            <a:avLst/>
          </a:prstGeom>
          <a:noFill/>
        </p:spPr>
        <p:txBody>
          <a:bodyPr wrap="square" rtlCol="0">
            <a:spAutoFit/>
          </a:bodyPr>
          <a:lstStyle/>
          <a:p>
            <a:pPr algn="ctr"/>
            <a:r>
              <a:rPr lang="zh-CN" altLang="en-US" sz="2400" dirty="0"/>
              <a:t>径向布局(Radial layout)</a:t>
            </a:r>
          </a:p>
          <a:p>
            <a:pPr algn="ctr"/>
            <a:endParaRPr lang="en-US" altLang="zh-CN" dirty="0"/>
          </a:p>
          <a:p>
            <a:pPr algn="ctr"/>
            <a:r>
              <a:rPr lang="zh-CN" altLang="en-US" dirty="0"/>
              <a:t>更有利于对比城市间各种数据间的</a:t>
            </a:r>
            <a:r>
              <a:rPr lang="zh-CN" altLang="en-US" b="1" dirty="0"/>
              <a:t>差异程度</a:t>
            </a:r>
            <a:r>
              <a:rPr lang="zh-CN" altLang="en-US" dirty="0"/>
              <a:t>并体现</a:t>
            </a:r>
            <a:r>
              <a:rPr lang="zh-CN" altLang="en-US" b="1" dirty="0"/>
              <a:t>排序关系</a:t>
            </a:r>
            <a:endParaRPr lang="zh-CN" altLang="en-US" dirty="0"/>
          </a:p>
        </p:txBody>
      </p:sp>
      <p:sp>
        <p:nvSpPr>
          <p:cNvPr id="15" name="副标题 2">
            <a:extLst>
              <a:ext uri="{FF2B5EF4-FFF2-40B4-BE49-F238E27FC236}">
                <a16:creationId xmlns:a16="http://schemas.microsoft.com/office/drawing/2014/main" id="{1BBC32E1-41CF-41E5-9DC9-B625E95FFCE5}"/>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核心创新点</a:t>
            </a:r>
            <a:r>
              <a:rPr lang="en-US" altLang="zh-CN" dirty="0">
                <a:solidFill>
                  <a:schemeClr val="bg1"/>
                </a:solidFill>
              </a:rPr>
              <a:t>1 – </a:t>
            </a:r>
            <a:r>
              <a:rPr lang="zh-CN" altLang="en-US" dirty="0">
                <a:solidFill>
                  <a:schemeClr val="bg1"/>
                </a:solidFill>
              </a:rPr>
              <a:t>径向布局</a:t>
            </a:r>
          </a:p>
        </p:txBody>
      </p:sp>
      <p:pic>
        <p:nvPicPr>
          <p:cNvPr id="11" name="图片 10" descr="图片包含 游戏机&#10;&#10;描述已自动生成">
            <a:extLst>
              <a:ext uri="{FF2B5EF4-FFF2-40B4-BE49-F238E27FC236}">
                <a16:creationId xmlns:a16="http://schemas.microsoft.com/office/drawing/2014/main" id="{8842DABF-3546-40A0-BB9D-A83FEFB67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301" y="408312"/>
            <a:ext cx="4669938" cy="4662049"/>
          </a:xfrm>
          <a:prstGeom prst="rect">
            <a:avLst/>
          </a:prstGeom>
        </p:spPr>
      </p:pic>
      <p:pic>
        <p:nvPicPr>
          <p:cNvPr id="2" name="图片 1">
            <a:extLst>
              <a:ext uri="{FF2B5EF4-FFF2-40B4-BE49-F238E27FC236}">
                <a16:creationId xmlns:a16="http://schemas.microsoft.com/office/drawing/2014/main" id="{4A0B2CD4-92F2-4F91-8C52-0D4F3DE72F82}"/>
              </a:ext>
            </a:extLst>
          </p:cNvPr>
          <p:cNvPicPr>
            <a:picLocks noChangeAspect="1"/>
          </p:cNvPicPr>
          <p:nvPr/>
        </p:nvPicPr>
        <p:blipFill>
          <a:blip r:embed="rId4"/>
          <a:stretch>
            <a:fillRect/>
          </a:stretch>
        </p:blipFill>
        <p:spPr>
          <a:xfrm>
            <a:off x="1437306" y="2802534"/>
            <a:ext cx="2568163" cy="3566469"/>
          </a:xfrm>
          <a:prstGeom prst="rect">
            <a:avLst/>
          </a:prstGeom>
        </p:spPr>
      </p:pic>
      <p:pic>
        <p:nvPicPr>
          <p:cNvPr id="12" name="图形 11" descr="头上的大脑">
            <a:extLst>
              <a:ext uri="{FF2B5EF4-FFF2-40B4-BE49-F238E27FC236}">
                <a16:creationId xmlns:a16="http://schemas.microsoft.com/office/drawing/2014/main" id="{B7943623-EB95-4EF6-B45F-721F2A89A3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1705" y="1438503"/>
            <a:ext cx="914400" cy="914400"/>
          </a:xfrm>
          <a:prstGeom prst="rect">
            <a:avLst/>
          </a:prstGeom>
        </p:spPr>
      </p:pic>
      <p:sp>
        <p:nvSpPr>
          <p:cNvPr id="16" name="矩形 15">
            <a:extLst>
              <a:ext uri="{FF2B5EF4-FFF2-40B4-BE49-F238E27FC236}">
                <a16:creationId xmlns:a16="http://schemas.microsoft.com/office/drawing/2014/main" id="{6E658CF8-008D-4085-BF20-CBBE649323D0}"/>
              </a:ext>
            </a:extLst>
          </p:cNvPr>
          <p:cNvSpPr/>
          <p:nvPr/>
        </p:nvSpPr>
        <p:spPr>
          <a:xfrm>
            <a:off x="1437306" y="1601298"/>
            <a:ext cx="4031873" cy="784830"/>
          </a:xfrm>
          <a:prstGeom prst="rect">
            <a:avLst/>
          </a:prstGeom>
        </p:spPr>
        <p:txBody>
          <a:bodyPr wrap="none">
            <a:spAutoFit/>
          </a:bodyPr>
          <a:lstStyle/>
          <a:p>
            <a:pPr>
              <a:spcBef>
                <a:spcPts val="600"/>
              </a:spcBef>
            </a:pPr>
            <a:r>
              <a:rPr lang="zh-CN" altLang="en-US" sz="2000" dirty="0"/>
              <a:t>认知实验表明人面对不同视觉元素</a:t>
            </a:r>
            <a:endParaRPr lang="en-US" altLang="zh-CN" sz="2000" dirty="0"/>
          </a:p>
          <a:p>
            <a:pPr>
              <a:spcBef>
                <a:spcPts val="600"/>
              </a:spcBef>
            </a:pPr>
            <a:r>
              <a:rPr lang="zh-CN" altLang="en-US" sz="2000" dirty="0"/>
              <a:t>感知数据的精确性是不同的</a:t>
            </a:r>
          </a:p>
        </p:txBody>
      </p:sp>
      <p:sp>
        <p:nvSpPr>
          <p:cNvPr id="21" name="箭头: 上下 20">
            <a:extLst>
              <a:ext uri="{FF2B5EF4-FFF2-40B4-BE49-F238E27FC236}">
                <a16:creationId xmlns:a16="http://schemas.microsoft.com/office/drawing/2014/main" id="{E6D8C61B-C4DF-4DFC-92D9-7334F2B7F3E2}"/>
              </a:ext>
            </a:extLst>
          </p:cNvPr>
          <p:cNvSpPr/>
          <p:nvPr/>
        </p:nvSpPr>
        <p:spPr>
          <a:xfrm>
            <a:off x="588219" y="3403601"/>
            <a:ext cx="313508" cy="23088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673DD60-2B95-4A92-8C88-88E296691F3B}"/>
              </a:ext>
            </a:extLst>
          </p:cNvPr>
          <p:cNvSpPr/>
          <p:nvPr/>
        </p:nvSpPr>
        <p:spPr>
          <a:xfrm>
            <a:off x="421808" y="2802534"/>
            <a:ext cx="646331" cy="369332"/>
          </a:xfrm>
          <a:prstGeom prst="rect">
            <a:avLst/>
          </a:prstGeom>
        </p:spPr>
        <p:txBody>
          <a:bodyPr wrap="none">
            <a:spAutoFit/>
          </a:bodyPr>
          <a:lstStyle/>
          <a:p>
            <a:r>
              <a:rPr lang="zh-CN" altLang="en-US" dirty="0"/>
              <a:t>准确</a:t>
            </a:r>
          </a:p>
        </p:txBody>
      </p:sp>
      <p:sp>
        <p:nvSpPr>
          <p:cNvPr id="23" name="矩形 22">
            <a:extLst>
              <a:ext uri="{FF2B5EF4-FFF2-40B4-BE49-F238E27FC236}">
                <a16:creationId xmlns:a16="http://schemas.microsoft.com/office/drawing/2014/main" id="{88CD9691-76E7-4508-842D-79BCC8A9A293}"/>
              </a:ext>
            </a:extLst>
          </p:cNvPr>
          <p:cNvSpPr/>
          <p:nvPr/>
        </p:nvSpPr>
        <p:spPr>
          <a:xfrm>
            <a:off x="306392" y="5944196"/>
            <a:ext cx="877163" cy="369332"/>
          </a:xfrm>
          <a:prstGeom prst="rect">
            <a:avLst/>
          </a:prstGeom>
        </p:spPr>
        <p:txBody>
          <a:bodyPr wrap="none">
            <a:spAutoFit/>
          </a:bodyPr>
          <a:lstStyle/>
          <a:p>
            <a:r>
              <a:rPr lang="zh-CN" altLang="en-US" dirty="0"/>
              <a:t>不准确</a:t>
            </a:r>
          </a:p>
        </p:txBody>
      </p:sp>
      <p:sp>
        <p:nvSpPr>
          <p:cNvPr id="24" name="矩形 23">
            <a:extLst>
              <a:ext uri="{FF2B5EF4-FFF2-40B4-BE49-F238E27FC236}">
                <a16:creationId xmlns:a16="http://schemas.microsoft.com/office/drawing/2014/main" id="{30755D3A-BB4C-40FA-973B-5A3BBD050C0F}"/>
              </a:ext>
            </a:extLst>
          </p:cNvPr>
          <p:cNvSpPr/>
          <p:nvPr/>
        </p:nvSpPr>
        <p:spPr>
          <a:xfrm>
            <a:off x="2745356" y="2788966"/>
            <a:ext cx="646331" cy="369332"/>
          </a:xfrm>
          <a:prstGeom prst="rect">
            <a:avLst/>
          </a:prstGeom>
        </p:spPr>
        <p:txBody>
          <a:bodyPr wrap="none">
            <a:spAutoFit/>
          </a:bodyPr>
          <a:lstStyle/>
          <a:p>
            <a:r>
              <a:rPr lang="zh-CN" altLang="en-US" dirty="0"/>
              <a:t>位置</a:t>
            </a:r>
          </a:p>
        </p:txBody>
      </p:sp>
      <p:sp>
        <p:nvSpPr>
          <p:cNvPr id="25" name="矩形 24">
            <a:extLst>
              <a:ext uri="{FF2B5EF4-FFF2-40B4-BE49-F238E27FC236}">
                <a16:creationId xmlns:a16="http://schemas.microsoft.com/office/drawing/2014/main" id="{FEB1F3A4-AB42-4F96-8011-A3C6304E8CC8}"/>
              </a:ext>
            </a:extLst>
          </p:cNvPr>
          <p:cNvSpPr/>
          <p:nvPr/>
        </p:nvSpPr>
        <p:spPr>
          <a:xfrm>
            <a:off x="3210784" y="3279571"/>
            <a:ext cx="646331" cy="369332"/>
          </a:xfrm>
          <a:prstGeom prst="rect">
            <a:avLst/>
          </a:prstGeom>
        </p:spPr>
        <p:txBody>
          <a:bodyPr wrap="none">
            <a:spAutoFit/>
          </a:bodyPr>
          <a:lstStyle/>
          <a:p>
            <a:r>
              <a:rPr lang="zh-CN" altLang="en-US" dirty="0"/>
              <a:t>长短</a:t>
            </a:r>
          </a:p>
        </p:txBody>
      </p:sp>
      <p:sp>
        <p:nvSpPr>
          <p:cNvPr id="26" name="矩形 25">
            <a:extLst>
              <a:ext uri="{FF2B5EF4-FFF2-40B4-BE49-F238E27FC236}">
                <a16:creationId xmlns:a16="http://schemas.microsoft.com/office/drawing/2014/main" id="{147DF657-2400-419D-9FFE-3B5838471CF5}"/>
              </a:ext>
            </a:extLst>
          </p:cNvPr>
          <p:cNvSpPr/>
          <p:nvPr/>
        </p:nvSpPr>
        <p:spPr>
          <a:xfrm>
            <a:off x="2745356" y="3812905"/>
            <a:ext cx="646331" cy="369332"/>
          </a:xfrm>
          <a:prstGeom prst="rect">
            <a:avLst/>
          </a:prstGeom>
        </p:spPr>
        <p:txBody>
          <a:bodyPr wrap="none">
            <a:spAutoFit/>
          </a:bodyPr>
          <a:lstStyle/>
          <a:p>
            <a:r>
              <a:rPr lang="zh-CN" altLang="en-US" dirty="0"/>
              <a:t>角度</a:t>
            </a:r>
          </a:p>
        </p:txBody>
      </p:sp>
      <p:sp>
        <p:nvSpPr>
          <p:cNvPr id="27" name="矩形 26">
            <a:extLst>
              <a:ext uri="{FF2B5EF4-FFF2-40B4-BE49-F238E27FC236}">
                <a16:creationId xmlns:a16="http://schemas.microsoft.com/office/drawing/2014/main" id="{A399E622-4FDB-404F-899B-9F027FB9416A}"/>
              </a:ext>
            </a:extLst>
          </p:cNvPr>
          <p:cNvSpPr/>
          <p:nvPr/>
        </p:nvSpPr>
        <p:spPr>
          <a:xfrm>
            <a:off x="3931983" y="4589421"/>
            <a:ext cx="646331" cy="369332"/>
          </a:xfrm>
          <a:prstGeom prst="rect">
            <a:avLst/>
          </a:prstGeom>
        </p:spPr>
        <p:txBody>
          <a:bodyPr wrap="none">
            <a:spAutoFit/>
          </a:bodyPr>
          <a:lstStyle/>
          <a:p>
            <a:r>
              <a:rPr lang="zh-CN" altLang="en-US" dirty="0"/>
              <a:t>面积</a:t>
            </a:r>
          </a:p>
        </p:txBody>
      </p:sp>
      <p:sp>
        <p:nvSpPr>
          <p:cNvPr id="28" name="矩形 27">
            <a:extLst>
              <a:ext uri="{FF2B5EF4-FFF2-40B4-BE49-F238E27FC236}">
                <a16:creationId xmlns:a16="http://schemas.microsoft.com/office/drawing/2014/main" id="{DFF67F8E-0B33-43BC-877E-F65BC8E2527B}"/>
              </a:ext>
            </a:extLst>
          </p:cNvPr>
          <p:cNvSpPr/>
          <p:nvPr/>
        </p:nvSpPr>
        <p:spPr>
          <a:xfrm>
            <a:off x="2409895" y="5424075"/>
            <a:ext cx="646331" cy="369332"/>
          </a:xfrm>
          <a:prstGeom prst="rect">
            <a:avLst/>
          </a:prstGeom>
        </p:spPr>
        <p:txBody>
          <a:bodyPr wrap="none">
            <a:spAutoFit/>
          </a:bodyPr>
          <a:lstStyle/>
          <a:p>
            <a:r>
              <a:rPr lang="zh-CN" altLang="en-US" dirty="0"/>
              <a:t>颜色</a:t>
            </a:r>
          </a:p>
        </p:txBody>
      </p:sp>
      <p:sp>
        <p:nvSpPr>
          <p:cNvPr id="29" name="矩形 28">
            <a:extLst>
              <a:ext uri="{FF2B5EF4-FFF2-40B4-BE49-F238E27FC236}">
                <a16:creationId xmlns:a16="http://schemas.microsoft.com/office/drawing/2014/main" id="{63DD2ACB-042E-4FFF-B45B-CECAEFFF1BBB}"/>
              </a:ext>
            </a:extLst>
          </p:cNvPr>
          <p:cNvSpPr/>
          <p:nvPr/>
        </p:nvSpPr>
        <p:spPr>
          <a:xfrm>
            <a:off x="2415632" y="5885204"/>
            <a:ext cx="646331" cy="369332"/>
          </a:xfrm>
          <a:prstGeom prst="rect">
            <a:avLst/>
          </a:prstGeom>
        </p:spPr>
        <p:txBody>
          <a:bodyPr wrap="none">
            <a:spAutoFit/>
          </a:bodyPr>
          <a:lstStyle/>
          <a:p>
            <a:r>
              <a:rPr lang="zh-CN" altLang="en-US" dirty="0"/>
              <a:t>密度</a:t>
            </a:r>
          </a:p>
        </p:txBody>
      </p:sp>
      <p:sp>
        <p:nvSpPr>
          <p:cNvPr id="31" name="左大括号 30">
            <a:extLst>
              <a:ext uri="{FF2B5EF4-FFF2-40B4-BE49-F238E27FC236}">
                <a16:creationId xmlns:a16="http://schemas.microsoft.com/office/drawing/2014/main" id="{C3D44DB7-7B9B-4F21-9658-BA608DCAE673}"/>
              </a:ext>
            </a:extLst>
          </p:cNvPr>
          <p:cNvSpPr/>
          <p:nvPr/>
        </p:nvSpPr>
        <p:spPr>
          <a:xfrm rot="10800000">
            <a:off x="4541047" y="4421073"/>
            <a:ext cx="223005" cy="1406464"/>
          </a:xfrm>
          <a:prstGeom prst="leftBrace">
            <a:avLst>
              <a:gd name="adj1" fmla="val 6028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左大括号 31">
            <a:extLst>
              <a:ext uri="{FF2B5EF4-FFF2-40B4-BE49-F238E27FC236}">
                <a16:creationId xmlns:a16="http://schemas.microsoft.com/office/drawing/2014/main" id="{6F5B9451-60CA-4951-9A6A-9F015A834CB5}"/>
              </a:ext>
            </a:extLst>
          </p:cNvPr>
          <p:cNvSpPr/>
          <p:nvPr/>
        </p:nvSpPr>
        <p:spPr>
          <a:xfrm rot="10800000">
            <a:off x="5324694" y="2834925"/>
            <a:ext cx="223005" cy="3021465"/>
          </a:xfrm>
          <a:prstGeom prst="leftBrace">
            <a:avLst>
              <a:gd name="adj1" fmla="val 60286"/>
              <a:gd name="adj2"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64D7B50-8AE0-431C-88DD-B164F60684B4}"/>
              </a:ext>
            </a:extLst>
          </p:cNvPr>
          <p:cNvSpPr/>
          <p:nvPr/>
        </p:nvSpPr>
        <p:spPr>
          <a:xfrm>
            <a:off x="4845726" y="4524140"/>
            <a:ext cx="460673" cy="1200329"/>
          </a:xfrm>
          <a:prstGeom prst="rect">
            <a:avLst/>
          </a:prstGeom>
        </p:spPr>
        <p:txBody>
          <a:bodyPr wrap="square">
            <a:spAutoFit/>
          </a:bodyPr>
          <a:lstStyle/>
          <a:p>
            <a:r>
              <a:rPr lang="zh-CN" altLang="en-US" dirty="0"/>
              <a:t>前人方案</a:t>
            </a:r>
          </a:p>
        </p:txBody>
      </p:sp>
      <p:sp>
        <p:nvSpPr>
          <p:cNvPr id="34" name="矩形 33">
            <a:extLst>
              <a:ext uri="{FF2B5EF4-FFF2-40B4-BE49-F238E27FC236}">
                <a16:creationId xmlns:a16="http://schemas.microsoft.com/office/drawing/2014/main" id="{9660B135-510D-4977-8A4F-679209E18DB7}"/>
              </a:ext>
            </a:extLst>
          </p:cNvPr>
          <p:cNvSpPr/>
          <p:nvPr/>
        </p:nvSpPr>
        <p:spPr>
          <a:xfrm>
            <a:off x="1277784" y="2789868"/>
            <a:ext cx="5745316" cy="369332"/>
          </a:xfrm>
          <a:prstGeom prst="rect">
            <a:avLst/>
          </a:prstGeom>
          <a:ln>
            <a:solidFill>
              <a:schemeClr val="accent2"/>
            </a:solidFill>
          </a:ln>
        </p:spPr>
        <p:txBody>
          <a:bodyPr wrap="square">
            <a:spAutoFit/>
          </a:bodyPr>
          <a:lstStyle/>
          <a:p>
            <a:pPr algn="r"/>
            <a:r>
              <a:rPr lang="zh-CN" altLang="en-US" dirty="0"/>
              <a:t>引入位置关系</a:t>
            </a:r>
          </a:p>
        </p:txBody>
      </p:sp>
      <p:sp>
        <p:nvSpPr>
          <p:cNvPr id="35" name="矩形 34">
            <a:extLst>
              <a:ext uri="{FF2B5EF4-FFF2-40B4-BE49-F238E27FC236}">
                <a16:creationId xmlns:a16="http://schemas.microsoft.com/office/drawing/2014/main" id="{5DF2C21B-8E2D-42ED-B84D-19FFE4D32B18}"/>
              </a:ext>
            </a:extLst>
          </p:cNvPr>
          <p:cNvSpPr/>
          <p:nvPr/>
        </p:nvSpPr>
        <p:spPr>
          <a:xfrm>
            <a:off x="5594559" y="4022491"/>
            <a:ext cx="1515010" cy="646331"/>
          </a:xfrm>
          <a:prstGeom prst="rect">
            <a:avLst/>
          </a:prstGeom>
        </p:spPr>
        <p:txBody>
          <a:bodyPr wrap="square">
            <a:spAutoFit/>
          </a:bodyPr>
          <a:lstStyle/>
          <a:p>
            <a:pPr algn="ctr"/>
            <a:r>
              <a:rPr lang="zh-CN" altLang="en-US" dirty="0"/>
              <a:t>将数据投影到极坐标</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副标题 2">
            <a:extLst>
              <a:ext uri="{FF2B5EF4-FFF2-40B4-BE49-F238E27FC236}">
                <a16:creationId xmlns:a16="http://schemas.microsoft.com/office/drawing/2014/main" id="{A61CF0D8-2C36-4B46-8614-4F71398AC8F7}"/>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核心创新点</a:t>
            </a:r>
            <a:r>
              <a:rPr lang="en-US" altLang="zh-CN" dirty="0">
                <a:solidFill>
                  <a:schemeClr val="bg1"/>
                </a:solidFill>
              </a:rPr>
              <a:t>1 – </a:t>
            </a:r>
            <a:r>
              <a:rPr lang="zh-CN" altLang="en-US" dirty="0">
                <a:solidFill>
                  <a:schemeClr val="bg1"/>
                </a:solidFill>
              </a:rPr>
              <a:t>径向布局</a:t>
            </a:r>
          </a:p>
        </p:txBody>
      </p:sp>
      <p:sp>
        <p:nvSpPr>
          <p:cNvPr id="2" name="矩形 1">
            <a:extLst>
              <a:ext uri="{FF2B5EF4-FFF2-40B4-BE49-F238E27FC236}">
                <a16:creationId xmlns:a16="http://schemas.microsoft.com/office/drawing/2014/main" id="{A69AA1F2-4C21-443D-A8FE-F95BF5831D36}"/>
              </a:ext>
            </a:extLst>
          </p:cNvPr>
          <p:cNvSpPr/>
          <p:nvPr/>
        </p:nvSpPr>
        <p:spPr>
          <a:xfrm>
            <a:off x="497750" y="1319147"/>
            <a:ext cx="4474302" cy="461665"/>
          </a:xfrm>
          <a:prstGeom prst="rect">
            <a:avLst/>
          </a:prstGeom>
        </p:spPr>
        <p:txBody>
          <a:bodyPr wrap="none">
            <a:spAutoFit/>
          </a:bodyPr>
          <a:lstStyle/>
          <a:p>
            <a:pPr marL="285750" indent="-285750">
              <a:buFont typeface="Arial" panose="020B0604020202020204" pitchFamily="34" charset="0"/>
              <a:buChar char="•"/>
            </a:pPr>
            <a:r>
              <a:rPr lang="zh-CN" altLang="en-US" sz="2400" dirty="0"/>
              <a:t>地理布局与径向布局相互切换</a:t>
            </a:r>
          </a:p>
        </p:txBody>
      </p:sp>
      <p:pic>
        <p:nvPicPr>
          <p:cNvPr id="9" name="图片 8">
            <a:extLst>
              <a:ext uri="{FF2B5EF4-FFF2-40B4-BE49-F238E27FC236}">
                <a16:creationId xmlns:a16="http://schemas.microsoft.com/office/drawing/2014/main" id="{E202B177-3C15-4525-97A8-69105C72D774}"/>
              </a:ext>
            </a:extLst>
          </p:cNvPr>
          <p:cNvPicPr>
            <a:picLocks noChangeAspect="1"/>
          </p:cNvPicPr>
          <p:nvPr/>
        </p:nvPicPr>
        <p:blipFill>
          <a:blip r:embed="rId2"/>
          <a:stretch>
            <a:fillRect/>
          </a:stretch>
        </p:blipFill>
        <p:spPr>
          <a:xfrm>
            <a:off x="6134089" y="913102"/>
            <a:ext cx="5865222" cy="5691007"/>
          </a:xfrm>
          <a:prstGeom prst="rect">
            <a:avLst/>
          </a:prstGeom>
        </p:spPr>
      </p:pic>
      <p:sp>
        <p:nvSpPr>
          <p:cNvPr id="12" name="流程图: 合并 11">
            <a:extLst>
              <a:ext uri="{FF2B5EF4-FFF2-40B4-BE49-F238E27FC236}">
                <a16:creationId xmlns:a16="http://schemas.microsoft.com/office/drawing/2014/main" id="{57CD970C-361F-4B83-865B-E2237A83A889}"/>
              </a:ext>
            </a:extLst>
          </p:cNvPr>
          <p:cNvSpPr/>
          <p:nvPr/>
        </p:nvSpPr>
        <p:spPr>
          <a:xfrm rot="15966266">
            <a:off x="7011112" y="2383770"/>
            <a:ext cx="1201297" cy="2956738"/>
          </a:xfrm>
          <a:prstGeom prst="flowChartMerge">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流程图: 合并 14">
            <a:extLst>
              <a:ext uri="{FF2B5EF4-FFF2-40B4-BE49-F238E27FC236}">
                <a16:creationId xmlns:a16="http://schemas.microsoft.com/office/drawing/2014/main" id="{B7755E8C-4FCB-42C9-BF4F-1BFC89559798}"/>
              </a:ext>
            </a:extLst>
          </p:cNvPr>
          <p:cNvSpPr/>
          <p:nvPr/>
        </p:nvSpPr>
        <p:spPr>
          <a:xfrm rot="8937606">
            <a:off x="9199724" y="3691795"/>
            <a:ext cx="481875" cy="1212214"/>
          </a:xfrm>
          <a:prstGeom prst="flowChartMerge">
            <a:avLst/>
          </a:prstGeom>
          <a:solidFill>
            <a:schemeClr val="accent5">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流程图: 合并 15">
            <a:extLst>
              <a:ext uri="{FF2B5EF4-FFF2-40B4-BE49-F238E27FC236}">
                <a16:creationId xmlns:a16="http://schemas.microsoft.com/office/drawing/2014/main" id="{2CE7BEBD-1F2A-4AD6-9D55-7FD4750B4FEA}"/>
              </a:ext>
            </a:extLst>
          </p:cNvPr>
          <p:cNvSpPr/>
          <p:nvPr/>
        </p:nvSpPr>
        <p:spPr>
          <a:xfrm rot="10227408">
            <a:off x="8893569" y="3761173"/>
            <a:ext cx="685275" cy="1698755"/>
          </a:xfrm>
          <a:prstGeom prst="flowChartMerge">
            <a:avLst/>
          </a:prstGeom>
          <a:solidFill>
            <a:schemeClr val="accent4">
              <a:lumMod val="60000"/>
              <a:lumOff val="4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49D46B97-EEA0-426E-816C-C5ACF216CACE}"/>
              </a:ext>
            </a:extLst>
          </p:cNvPr>
          <p:cNvSpPr txBox="1"/>
          <p:nvPr/>
        </p:nvSpPr>
        <p:spPr>
          <a:xfrm>
            <a:off x="6890370" y="1207142"/>
            <a:ext cx="4474302" cy="461665"/>
          </a:xfrm>
          <a:prstGeom prst="rect">
            <a:avLst/>
          </a:prstGeom>
        </p:spPr>
        <p:txBody>
          <a:bodyPr wrap="none">
            <a:spAutoFit/>
          </a:bodyPr>
          <a:lstStyle>
            <a:defPPr>
              <a:defRPr lang="zh-CN"/>
            </a:defPPr>
            <a:lvl1pPr marL="285750" indent="-285750">
              <a:buFont typeface="Arial" panose="020B0604020202020204" pitchFamily="34" charset="0"/>
              <a:buChar char="•"/>
              <a:defRPr sz="2400"/>
            </a:lvl1pPr>
          </a:lstStyle>
          <a:p>
            <a:r>
              <a:rPr lang="zh-CN" altLang="en-US" dirty="0"/>
              <a:t>省内城市对比与省际城市对比</a:t>
            </a:r>
          </a:p>
        </p:txBody>
      </p:sp>
      <p:pic>
        <p:nvPicPr>
          <p:cNvPr id="18" name="图片 17" descr="蓝色的地图&#10;&#10;描述已自动生成">
            <a:extLst>
              <a:ext uri="{FF2B5EF4-FFF2-40B4-BE49-F238E27FC236}">
                <a16:creationId xmlns:a16="http://schemas.microsoft.com/office/drawing/2014/main" id="{3FCA256A-5927-459D-9A02-1F7FC6F83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84" y="2157391"/>
            <a:ext cx="5534609" cy="3874226"/>
          </a:xfrm>
          <a:prstGeom prst="rect">
            <a:avLst/>
          </a:prstGeom>
        </p:spPr>
      </p:pic>
    </p:spTree>
    <p:extLst>
      <p:ext uri="{BB962C8B-B14F-4D97-AF65-F5344CB8AC3E}">
        <p14:creationId xmlns:p14="http://schemas.microsoft.com/office/powerpoint/2010/main" val="3898860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副标题 2">
            <a:extLst>
              <a:ext uri="{FF2B5EF4-FFF2-40B4-BE49-F238E27FC236}">
                <a16:creationId xmlns:a16="http://schemas.microsoft.com/office/drawing/2014/main" id="{A61CF0D8-2C36-4B46-8614-4F71398AC8F7}"/>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核心创新点</a:t>
            </a:r>
            <a:r>
              <a:rPr lang="en-US" altLang="zh-CN" dirty="0">
                <a:solidFill>
                  <a:schemeClr val="bg1"/>
                </a:solidFill>
              </a:rPr>
              <a:t>1 – </a:t>
            </a:r>
            <a:r>
              <a:rPr lang="zh-CN" altLang="en-US" dirty="0">
                <a:solidFill>
                  <a:schemeClr val="bg1"/>
                </a:solidFill>
              </a:rPr>
              <a:t>径向布局</a:t>
            </a:r>
          </a:p>
        </p:txBody>
      </p:sp>
      <p:sp>
        <p:nvSpPr>
          <p:cNvPr id="2" name="矩形 1">
            <a:extLst>
              <a:ext uri="{FF2B5EF4-FFF2-40B4-BE49-F238E27FC236}">
                <a16:creationId xmlns:a16="http://schemas.microsoft.com/office/drawing/2014/main" id="{A69AA1F2-4C21-443D-A8FE-F95BF5831D36}"/>
              </a:ext>
            </a:extLst>
          </p:cNvPr>
          <p:cNvSpPr/>
          <p:nvPr/>
        </p:nvSpPr>
        <p:spPr>
          <a:xfrm>
            <a:off x="205752" y="1085769"/>
            <a:ext cx="8167621" cy="461665"/>
          </a:xfrm>
          <a:prstGeom prst="rect">
            <a:avLst/>
          </a:prstGeom>
        </p:spPr>
        <p:txBody>
          <a:bodyPr wrap="none">
            <a:spAutoFit/>
          </a:bodyPr>
          <a:lstStyle/>
          <a:p>
            <a:pPr marL="285750" indent="-285750">
              <a:buFont typeface="Arial" panose="020B0604020202020204" pitchFamily="34" charset="0"/>
              <a:buChar char="•"/>
            </a:pPr>
            <a:r>
              <a:rPr lang="zh-CN" altLang="en-US" sz="2400" dirty="0"/>
              <a:t>场景三：投影后的形态就可以直观呈现该城市的疫情程度</a:t>
            </a:r>
          </a:p>
        </p:txBody>
      </p:sp>
      <p:pic>
        <p:nvPicPr>
          <p:cNvPr id="3" name="图片 2">
            <a:extLst>
              <a:ext uri="{FF2B5EF4-FFF2-40B4-BE49-F238E27FC236}">
                <a16:creationId xmlns:a16="http://schemas.microsoft.com/office/drawing/2014/main" id="{85A5E2E9-B0A7-4A6D-96A3-A697F5A2574D}"/>
              </a:ext>
            </a:extLst>
          </p:cNvPr>
          <p:cNvPicPr>
            <a:picLocks noChangeAspect="1"/>
          </p:cNvPicPr>
          <p:nvPr/>
        </p:nvPicPr>
        <p:blipFill>
          <a:blip r:embed="rId2"/>
          <a:stretch>
            <a:fillRect/>
          </a:stretch>
        </p:blipFill>
        <p:spPr>
          <a:xfrm>
            <a:off x="434352" y="2322684"/>
            <a:ext cx="1870222" cy="1828800"/>
          </a:xfrm>
          <a:prstGeom prst="rect">
            <a:avLst/>
          </a:prstGeom>
        </p:spPr>
      </p:pic>
      <p:pic>
        <p:nvPicPr>
          <p:cNvPr id="4" name="图片 3">
            <a:extLst>
              <a:ext uri="{FF2B5EF4-FFF2-40B4-BE49-F238E27FC236}">
                <a16:creationId xmlns:a16="http://schemas.microsoft.com/office/drawing/2014/main" id="{3DD62C29-D166-4265-B96F-D01406BEE02A}"/>
              </a:ext>
            </a:extLst>
          </p:cNvPr>
          <p:cNvPicPr>
            <a:picLocks noChangeAspect="1"/>
          </p:cNvPicPr>
          <p:nvPr/>
        </p:nvPicPr>
        <p:blipFill>
          <a:blip r:embed="rId3"/>
          <a:stretch>
            <a:fillRect/>
          </a:stretch>
        </p:blipFill>
        <p:spPr>
          <a:xfrm>
            <a:off x="2395657" y="2322684"/>
            <a:ext cx="1841170" cy="1828800"/>
          </a:xfrm>
          <a:prstGeom prst="rect">
            <a:avLst/>
          </a:prstGeom>
        </p:spPr>
      </p:pic>
      <p:pic>
        <p:nvPicPr>
          <p:cNvPr id="8" name="图片 7">
            <a:extLst>
              <a:ext uri="{FF2B5EF4-FFF2-40B4-BE49-F238E27FC236}">
                <a16:creationId xmlns:a16="http://schemas.microsoft.com/office/drawing/2014/main" id="{C45A191B-A342-42AC-950A-A8E248E5C4D4}"/>
              </a:ext>
            </a:extLst>
          </p:cNvPr>
          <p:cNvPicPr>
            <a:picLocks noChangeAspect="1"/>
          </p:cNvPicPr>
          <p:nvPr/>
        </p:nvPicPr>
        <p:blipFill>
          <a:blip r:embed="rId4"/>
          <a:stretch>
            <a:fillRect/>
          </a:stretch>
        </p:blipFill>
        <p:spPr>
          <a:xfrm>
            <a:off x="4327910" y="2322684"/>
            <a:ext cx="1832942" cy="1828800"/>
          </a:xfrm>
          <a:prstGeom prst="rect">
            <a:avLst/>
          </a:prstGeom>
        </p:spPr>
      </p:pic>
      <p:pic>
        <p:nvPicPr>
          <p:cNvPr id="14" name="图片 13">
            <a:extLst>
              <a:ext uri="{FF2B5EF4-FFF2-40B4-BE49-F238E27FC236}">
                <a16:creationId xmlns:a16="http://schemas.microsoft.com/office/drawing/2014/main" id="{3A05B126-C936-4BBE-8C22-E52E4DC41AE5}"/>
              </a:ext>
            </a:extLst>
          </p:cNvPr>
          <p:cNvPicPr>
            <a:picLocks noChangeAspect="1"/>
          </p:cNvPicPr>
          <p:nvPr/>
        </p:nvPicPr>
        <p:blipFill>
          <a:blip r:embed="rId5"/>
          <a:stretch>
            <a:fillRect/>
          </a:stretch>
        </p:blipFill>
        <p:spPr>
          <a:xfrm>
            <a:off x="6251935" y="2322684"/>
            <a:ext cx="1839097" cy="1828800"/>
          </a:xfrm>
          <a:prstGeom prst="rect">
            <a:avLst/>
          </a:prstGeom>
        </p:spPr>
      </p:pic>
      <p:pic>
        <p:nvPicPr>
          <p:cNvPr id="17" name="图片 16">
            <a:extLst>
              <a:ext uri="{FF2B5EF4-FFF2-40B4-BE49-F238E27FC236}">
                <a16:creationId xmlns:a16="http://schemas.microsoft.com/office/drawing/2014/main" id="{623A7514-5E1A-4A47-ADA0-3E5EE6D66139}"/>
              </a:ext>
            </a:extLst>
          </p:cNvPr>
          <p:cNvPicPr>
            <a:picLocks noChangeAspect="1"/>
          </p:cNvPicPr>
          <p:nvPr/>
        </p:nvPicPr>
        <p:blipFill>
          <a:blip r:embed="rId6"/>
          <a:stretch>
            <a:fillRect/>
          </a:stretch>
        </p:blipFill>
        <p:spPr>
          <a:xfrm>
            <a:off x="8182115" y="2322684"/>
            <a:ext cx="1882710" cy="1828800"/>
          </a:xfrm>
          <a:prstGeom prst="rect">
            <a:avLst/>
          </a:prstGeom>
        </p:spPr>
      </p:pic>
      <p:pic>
        <p:nvPicPr>
          <p:cNvPr id="18" name="图片 17">
            <a:extLst>
              <a:ext uri="{FF2B5EF4-FFF2-40B4-BE49-F238E27FC236}">
                <a16:creationId xmlns:a16="http://schemas.microsoft.com/office/drawing/2014/main" id="{B53432D5-24A0-45D8-83CB-66694C79F8B3}"/>
              </a:ext>
            </a:extLst>
          </p:cNvPr>
          <p:cNvPicPr>
            <a:picLocks noChangeAspect="1"/>
          </p:cNvPicPr>
          <p:nvPr/>
        </p:nvPicPr>
        <p:blipFill>
          <a:blip r:embed="rId7"/>
          <a:stretch>
            <a:fillRect/>
          </a:stretch>
        </p:blipFill>
        <p:spPr>
          <a:xfrm>
            <a:off x="10155908" y="2322684"/>
            <a:ext cx="1876436" cy="1828800"/>
          </a:xfrm>
          <a:prstGeom prst="rect">
            <a:avLst/>
          </a:prstGeom>
        </p:spPr>
      </p:pic>
      <p:pic>
        <p:nvPicPr>
          <p:cNvPr id="19" name="图片 18">
            <a:extLst>
              <a:ext uri="{FF2B5EF4-FFF2-40B4-BE49-F238E27FC236}">
                <a16:creationId xmlns:a16="http://schemas.microsoft.com/office/drawing/2014/main" id="{D3B71EE6-9104-4405-BCC7-BDE693F6AD8F}"/>
              </a:ext>
            </a:extLst>
          </p:cNvPr>
          <p:cNvPicPr>
            <a:picLocks noChangeAspect="1"/>
          </p:cNvPicPr>
          <p:nvPr/>
        </p:nvPicPr>
        <p:blipFill>
          <a:blip r:embed="rId8"/>
          <a:stretch>
            <a:fillRect/>
          </a:stretch>
        </p:blipFill>
        <p:spPr>
          <a:xfrm>
            <a:off x="10155909" y="4403998"/>
            <a:ext cx="1876435" cy="1901632"/>
          </a:xfrm>
          <a:prstGeom prst="rect">
            <a:avLst/>
          </a:prstGeom>
        </p:spPr>
      </p:pic>
      <p:sp>
        <p:nvSpPr>
          <p:cNvPr id="20" name="矩形 19">
            <a:extLst>
              <a:ext uri="{FF2B5EF4-FFF2-40B4-BE49-F238E27FC236}">
                <a16:creationId xmlns:a16="http://schemas.microsoft.com/office/drawing/2014/main" id="{E3C516D3-5E48-4A36-90B8-91E0196FB4A4}"/>
              </a:ext>
            </a:extLst>
          </p:cNvPr>
          <p:cNvSpPr/>
          <p:nvPr/>
        </p:nvSpPr>
        <p:spPr>
          <a:xfrm>
            <a:off x="10765793" y="1915734"/>
            <a:ext cx="646331" cy="369332"/>
          </a:xfrm>
          <a:prstGeom prst="rect">
            <a:avLst/>
          </a:prstGeom>
        </p:spPr>
        <p:txBody>
          <a:bodyPr wrap="none">
            <a:spAutoFit/>
          </a:bodyPr>
          <a:lstStyle/>
          <a:p>
            <a:r>
              <a:rPr lang="zh-CN" altLang="en-US" dirty="0"/>
              <a:t>武汉</a:t>
            </a:r>
          </a:p>
        </p:txBody>
      </p:sp>
      <p:sp>
        <p:nvSpPr>
          <p:cNvPr id="21" name="矩形 20">
            <a:extLst>
              <a:ext uri="{FF2B5EF4-FFF2-40B4-BE49-F238E27FC236}">
                <a16:creationId xmlns:a16="http://schemas.microsoft.com/office/drawing/2014/main" id="{BB7F3899-EB53-43C6-B62D-8F135BB7EB8E}"/>
              </a:ext>
            </a:extLst>
          </p:cNvPr>
          <p:cNvSpPr/>
          <p:nvPr/>
        </p:nvSpPr>
        <p:spPr>
          <a:xfrm>
            <a:off x="8800304" y="1915734"/>
            <a:ext cx="646331" cy="369332"/>
          </a:xfrm>
          <a:prstGeom prst="rect">
            <a:avLst/>
          </a:prstGeom>
        </p:spPr>
        <p:txBody>
          <a:bodyPr wrap="none">
            <a:spAutoFit/>
          </a:bodyPr>
          <a:lstStyle/>
          <a:p>
            <a:r>
              <a:rPr lang="zh-CN" altLang="en-US" dirty="0"/>
              <a:t>孝感</a:t>
            </a:r>
          </a:p>
        </p:txBody>
      </p:sp>
      <p:sp>
        <p:nvSpPr>
          <p:cNvPr id="22" name="矩形 21">
            <a:extLst>
              <a:ext uri="{FF2B5EF4-FFF2-40B4-BE49-F238E27FC236}">
                <a16:creationId xmlns:a16="http://schemas.microsoft.com/office/drawing/2014/main" id="{3A210E5C-836C-4DB0-9118-9D8125584B03}"/>
              </a:ext>
            </a:extLst>
          </p:cNvPr>
          <p:cNvSpPr/>
          <p:nvPr/>
        </p:nvSpPr>
        <p:spPr>
          <a:xfrm>
            <a:off x="6896617" y="1934543"/>
            <a:ext cx="646331" cy="369332"/>
          </a:xfrm>
          <a:prstGeom prst="rect">
            <a:avLst/>
          </a:prstGeom>
        </p:spPr>
        <p:txBody>
          <a:bodyPr wrap="none">
            <a:spAutoFit/>
          </a:bodyPr>
          <a:lstStyle/>
          <a:p>
            <a:r>
              <a:rPr lang="zh-CN" altLang="en-US" dirty="0"/>
              <a:t>温州</a:t>
            </a:r>
          </a:p>
        </p:txBody>
      </p:sp>
      <p:sp>
        <p:nvSpPr>
          <p:cNvPr id="23" name="矩形 22">
            <a:extLst>
              <a:ext uri="{FF2B5EF4-FFF2-40B4-BE49-F238E27FC236}">
                <a16:creationId xmlns:a16="http://schemas.microsoft.com/office/drawing/2014/main" id="{F64CBE55-C6F7-43EF-BC00-DDC31F3CDF72}"/>
              </a:ext>
            </a:extLst>
          </p:cNvPr>
          <p:cNvSpPr/>
          <p:nvPr/>
        </p:nvSpPr>
        <p:spPr>
          <a:xfrm>
            <a:off x="4944630" y="1915734"/>
            <a:ext cx="646331" cy="369332"/>
          </a:xfrm>
          <a:prstGeom prst="rect">
            <a:avLst/>
          </a:prstGeom>
        </p:spPr>
        <p:txBody>
          <a:bodyPr wrap="none">
            <a:spAutoFit/>
          </a:bodyPr>
          <a:lstStyle/>
          <a:p>
            <a:r>
              <a:rPr lang="zh-CN" altLang="en-US" dirty="0"/>
              <a:t>西安</a:t>
            </a:r>
          </a:p>
        </p:txBody>
      </p:sp>
      <p:sp>
        <p:nvSpPr>
          <p:cNvPr id="24" name="矩形 23">
            <a:extLst>
              <a:ext uri="{FF2B5EF4-FFF2-40B4-BE49-F238E27FC236}">
                <a16:creationId xmlns:a16="http://schemas.microsoft.com/office/drawing/2014/main" id="{FF2E6A8A-3BDD-4FBF-BE66-A4BA707F6F54}"/>
              </a:ext>
            </a:extLst>
          </p:cNvPr>
          <p:cNvSpPr/>
          <p:nvPr/>
        </p:nvSpPr>
        <p:spPr>
          <a:xfrm>
            <a:off x="3040943" y="1915734"/>
            <a:ext cx="646331" cy="369332"/>
          </a:xfrm>
          <a:prstGeom prst="rect">
            <a:avLst/>
          </a:prstGeom>
        </p:spPr>
        <p:txBody>
          <a:bodyPr wrap="none">
            <a:spAutoFit/>
          </a:bodyPr>
          <a:lstStyle/>
          <a:p>
            <a:r>
              <a:rPr lang="zh-CN" altLang="en-US" dirty="0"/>
              <a:t>湛江</a:t>
            </a:r>
          </a:p>
        </p:txBody>
      </p:sp>
      <p:sp>
        <p:nvSpPr>
          <p:cNvPr id="25" name="矩形 24">
            <a:extLst>
              <a:ext uri="{FF2B5EF4-FFF2-40B4-BE49-F238E27FC236}">
                <a16:creationId xmlns:a16="http://schemas.microsoft.com/office/drawing/2014/main" id="{BC27BCDD-2C34-46BE-AB9C-F706484405F3}"/>
              </a:ext>
            </a:extLst>
          </p:cNvPr>
          <p:cNvSpPr/>
          <p:nvPr/>
        </p:nvSpPr>
        <p:spPr>
          <a:xfrm>
            <a:off x="829041" y="1915734"/>
            <a:ext cx="1107996" cy="369332"/>
          </a:xfrm>
          <a:prstGeom prst="rect">
            <a:avLst/>
          </a:prstGeom>
        </p:spPr>
        <p:txBody>
          <a:bodyPr wrap="none">
            <a:spAutoFit/>
          </a:bodyPr>
          <a:lstStyle/>
          <a:p>
            <a:r>
              <a:rPr lang="zh-CN" altLang="en-US" dirty="0"/>
              <a:t>大兴安岭</a:t>
            </a:r>
          </a:p>
        </p:txBody>
      </p:sp>
      <p:pic>
        <p:nvPicPr>
          <p:cNvPr id="26" name="图片 25">
            <a:extLst>
              <a:ext uri="{FF2B5EF4-FFF2-40B4-BE49-F238E27FC236}">
                <a16:creationId xmlns:a16="http://schemas.microsoft.com/office/drawing/2014/main" id="{0A5BA3CC-7C3D-47E8-8877-D4F78C387ADB}"/>
              </a:ext>
            </a:extLst>
          </p:cNvPr>
          <p:cNvPicPr>
            <a:picLocks noChangeAspect="1"/>
          </p:cNvPicPr>
          <p:nvPr/>
        </p:nvPicPr>
        <p:blipFill>
          <a:blip r:embed="rId9"/>
          <a:stretch>
            <a:fillRect/>
          </a:stretch>
        </p:blipFill>
        <p:spPr>
          <a:xfrm>
            <a:off x="8185674" y="4403999"/>
            <a:ext cx="1876435" cy="1901631"/>
          </a:xfrm>
          <a:prstGeom prst="rect">
            <a:avLst/>
          </a:prstGeom>
        </p:spPr>
      </p:pic>
      <p:pic>
        <p:nvPicPr>
          <p:cNvPr id="27" name="图片 26">
            <a:extLst>
              <a:ext uri="{FF2B5EF4-FFF2-40B4-BE49-F238E27FC236}">
                <a16:creationId xmlns:a16="http://schemas.microsoft.com/office/drawing/2014/main" id="{AB360766-CF6C-45A8-877F-790D23604CF7}"/>
              </a:ext>
            </a:extLst>
          </p:cNvPr>
          <p:cNvPicPr>
            <a:picLocks noChangeAspect="1"/>
          </p:cNvPicPr>
          <p:nvPr/>
        </p:nvPicPr>
        <p:blipFill>
          <a:blip r:embed="rId10"/>
          <a:stretch>
            <a:fillRect/>
          </a:stretch>
        </p:blipFill>
        <p:spPr>
          <a:xfrm>
            <a:off x="6258931" y="4403998"/>
            <a:ext cx="1832942" cy="1901632"/>
          </a:xfrm>
          <a:prstGeom prst="rect">
            <a:avLst/>
          </a:prstGeom>
        </p:spPr>
      </p:pic>
      <p:pic>
        <p:nvPicPr>
          <p:cNvPr id="28" name="图片 27">
            <a:extLst>
              <a:ext uri="{FF2B5EF4-FFF2-40B4-BE49-F238E27FC236}">
                <a16:creationId xmlns:a16="http://schemas.microsoft.com/office/drawing/2014/main" id="{95AABD96-0D1F-4024-A41D-40C78C12B9B5}"/>
              </a:ext>
            </a:extLst>
          </p:cNvPr>
          <p:cNvPicPr>
            <a:picLocks noChangeAspect="1"/>
          </p:cNvPicPr>
          <p:nvPr/>
        </p:nvPicPr>
        <p:blipFill>
          <a:blip r:embed="rId11"/>
          <a:stretch>
            <a:fillRect/>
          </a:stretch>
        </p:blipFill>
        <p:spPr>
          <a:xfrm>
            <a:off x="4332188" y="4382741"/>
            <a:ext cx="1832942" cy="1922889"/>
          </a:xfrm>
          <a:prstGeom prst="rect">
            <a:avLst/>
          </a:prstGeom>
        </p:spPr>
      </p:pic>
      <p:pic>
        <p:nvPicPr>
          <p:cNvPr id="29" name="图片 28">
            <a:extLst>
              <a:ext uri="{FF2B5EF4-FFF2-40B4-BE49-F238E27FC236}">
                <a16:creationId xmlns:a16="http://schemas.microsoft.com/office/drawing/2014/main" id="{B0EBDCD1-31E7-4366-81DB-F69C611143C4}"/>
              </a:ext>
            </a:extLst>
          </p:cNvPr>
          <p:cNvPicPr>
            <a:picLocks noChangeAspect="1"/>
          </p:cNvPicPr>
          <p:nvPr/>
        </p:nvPicPr>
        <p:blipFill>
          <a:blip r:embed="rId12"/>
          <a:stretch>
            <a:fillRect/>
          </a:stretch>
        </p:blipFill>
        <p:spPr>
          <a:xfrm>
            <a:off x="2391113" y="4403998"/>
            <a:ext cx="1847274" cy="1901633"/>
          </a:xfrm>
          <a:prstGeom prst="rect">
            <a:avLst/>
          </a:prstGeom>
        </p:spPr>
      </p:pic>
      <p:pic>
        <p:nvPicPr>
          <p:cNvPr id="30" name="图片 29">
            <a:extLst>
              <a:ext uri="{FF2B5EF4-FFF2-40B4-BE49-F238E27FC236}">
                <a16:creationId xmlns:a16="http://schemas.microsoft.com/office/drawing/2014/main" id="{B012751C-6640-4ABE-834F-772E302BA55C}"/>
              </a:ext>
            </a:extLst>
          </p:cNvPr>
          <p:cNvPicPr>
            <a:picLocks noChangeAspect="1"/>
          </p:cNvPicPr>
          <p:nvPr/>
        </p:nvPicPr>
        <p:blipFill>
          <a:blip r:embed="rId12"/>
          <a:stretch>
            <a:fillRect/>
          </a:stretch>
        </p:blipFill>
        <p:spPr>
          <a:xfrm>
            <a:off x="450038" y="4403998"/>
            <a:ext cx="1847274" cy="1901633"/>
          </a:xfrm>
          <a:prstGeom prst="rect">
            <a:avLst/>
          </a:prstGeom>
        </p:spPr>
      </p:pic>
      <p:sp>
        <p:nvSpPr>
          <p:cNvPr id="31" name="矩形 30">
            <a:extLst>
              <a:ext uri="{FF2B5EF4-FFF2-40B4-BE49-F238E27FC236}">
                <a16:creationId xmlns:a16="http://schemas.microsoft.com/office/drawing/2014/main" id="{BD0E7401-BA03-40A8-AF05-1697EE0A1586}"/>
              </a:ext>
            </a:extLst>
          </p:cNvPr>
          <p:cNvSpPr/>
          <p:nvPr/>
        </p:nvSpPr>
        <p:spPr>
          <a:xfrm rot="16200000">
            <a:off x="-334371" y="3052418"/>
            <a:ext cx="1107996" cy="369332"/>
          </a:xfrm>
          <a:prstGeom prst="rect">
            <a:avLst/>
          </a:prstGeom>
        </p:spPr>
        <p:txBody>
          <a:bodyPr wrap="none">
            <a:spAutoFit/>
          </a:bodyPr>
          <a:lstStyle/>
          <a:p>
            <a:r>
              <a:rPr lang="zh-CN" altLang="en-US" dirty="0"/>
              <a:t>径向布局</a:t>
            </a:r>
          </a:p>
        </p:txBody>
      </p:sp>
      <p:sp>
        <p:nvSpPr>
          <p:cNvPr id="32" name="矩形 31">
            <a:extLst>
              <a:ext uri="{FF2B5EF4-FFF2-40B4-BE49-F238E27FC236}">
                <a16:creationId xmlns:a16="http://schemas.microsoft.com/office/drawing/2014/main" id="{2BB7CF28-FAC2-421B-8251-1D30260D63AD}"/>
              </a:ext>
            </a:extLst>
          </p:cNvPr>
          <p:cNvSpPr/>
          <p:nvPr/>
        </p:nvSpPr>
        <p:spPr>
          <a:xfrm rot="16200000">
            <a:off x="-353055" y="5159519"/>
            <a:ext cx="1117614" cy="369332"/>
          </a:xfrm>
          <a:prstGeom prst="rect">
            <a:avLst/>
          </a:prstGeom>
        </p:spPr>
        <p:txBody>
          <a:bodyPr wrap="none">
            <a:spAutoFit/>
          </a:bodyPr>
          <a:lstStyle/>
          <a:p>
            <a:r>
              <a:rPr lang="zh-CN" altLang="en-US" dirty="0"/>
              <a:t>地理布局</a:t>
            </a:r>
          </a:p>
        </p:txBody>
      </p:sp>
    </p:spTree>
    <p:extLst>
      <p:ext uri="{BB962C8B-B14F-4D97-AF65-F5344CB8AC3E}">
        <p14:creationId xmlns:p14="http://schemas.microsoft.com/office/powerpoint/2010/main" val="3265644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75293" y="4692099"/>
            <a:ext cx="3758565" cy="1291590"/>
          </a:xfrm>
          <a:prstGeom prst="rect">
            <a:avLst/>
          </a:prstGeom>
          <a:noFill/>
        </p:spPr>
        <p:txBody>
          <a:bodyPr wrap="square" rtlCol="0">
            <a:spAutoFit/>
          </a:bodyPr>
          <a:lstStyle/>
          <a:p>
            <a:pPr algn="ctr">
              <a:buClrTx/>
              <a:buSzTx/>
              <a:buFontTx/>
            </a:pPr>
            <a:r>
              <a:rPr lang="zh-CN" altLang="en-US" sz="2400" dirty="0"/>
              <a:t>尺度缩放 (Scaling)</a:t>
            </a:r>
          </a:p>
          <a:p>
            <a:pPr algn="ctr"/>
            <a:r>
              <a:rPr lang="zh-CN" altLang="en-US" dirty="0"/>
              <a:t>线性缩放保证精确的量化值，而对数缩放侧重考虑</a:t>
            </a:r>
            <a:r>
              <a:rPr lang="zh-CN" altLang="en-US" b="1" dirty="0"/>
              <a:t>长尾效应</a:t>
            </a:r>
            <a:r>
              <a:rPr lang="zh-CN" altLang="en-US" dirty="0"/>
              <a:t>，便于观察数值较小但数量众多的城市。</a:t>
            </a:r>
          </a:p>
        </p:txBody>
      </p:sp>
      <p:sp>
        <p:nvSpPr>
          <p:cNvPr id="15" name="副标题 2">
            <a:extLst>
              <a:ext uri="{FF2B5EF4-FFF2-40B4-BE49-F238E27FC236}">
                <a16:creationId xmlns:a16="http://schemas.microsoft.com/office/drawing/2014/main" id="{1BBC32E1-41CF-41E5-9DC9-B625E95FFCE5}"/>
              </a:ext>
            </a:extLst>
          </p:cNvPr>
          <p:cNvSpPr txBox="1">
            <a:spLocks/>
          </p:cNvSpPr>
          <p:nvPr/>
        </p:nvSpPr>
        <p:spPr>
          <a:xfrm>
            <a:off x="0" y="253891"/>
            <a:ext cx="6819900" cy="59297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dirty="0">
                <a:solidFill>
                  <a:schemeClr val="bg1"/>
                </a:solidFill>
              </a:rPr>
              <a:t>辅助创新点</a:t>
            </a:r>
            <a:r>
              <a:rPr lang="en-US" altLang="zh-CN" dirty="0">
                <a:solidFill>
                  <a:schemeClr val="bg1"/>
                </a:solidFill>
              </a:rPr>
              <a:t> – </a:t>
            </a:r>
            <a:r>
              <a:rPr lang="zh-CN" altLang="en-US" dirty="0">
                <a:solidFill>
                  <a:schemeClr val="bg1"/>
                </a:solidFill>
              </a:rPr>
              <a:t>尺度缩放</a:t>
            </a:r>
          </a:p>
        </p:txBody>
      </p:sp>
      <p:pic>
        <p:nvPicPr>
          <p:cNvPr id="3" name="图片 2" descr="图片包含 游戏机&#10;&#10;描述已自动生成">
            <a:extLst>
              <a:ext uri="{FF2B5EF4-FFF2-40B4-BE49-F238E27FC236}">
                <a16:creationId xmlns:a16="http://schemas.microsoft.com/office/drawing/2014/main" id="{8B9631DE-E296-42DC-AFEF-8D50E4C13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52" y="1089051"/>
            <a:ext cx="3603048" cy="3603048"/>
          </a:xfrm>
          <a:prstGeom prst="rect">
            <a:avLst/>
          </a:prstGeom>
        </p:spPr>
      </p:pic>
      <p:sp>
        <p:nvSpPr>
          <p:cNvPr id="12" name="文本框 11">
            <a:extLst>
              <a:ext uri="{FF2B5EF4-FFF2-40B4-BE49-F238E27FC236}">
                <a16:creationId xmlns:a16="http://schemas.microsoft.com/office/drawing/2014/main" id="{F52FA664-4718-488B-84B7-64F7C6ABD4E4}"/>
              </a:ext>
            </a:extLst>
          </p:cNvPr>
          <p:cNvSpPr txBox="1"/>
          <p:nvPr/>
        </p:nvSpPr>
        <p:spPr>
          <a:xfrm>
            <a:off x="8863060" y="1089051"/>
            <a:ext cx="1981200" cy="368300"/>
          </a:xfrm>
          <a:prstGeom prst="rect">
            <a:avLst/>
          </a:prstGeom>
          <a:noFill/>
        </p:spPr>
        <p:txBody>
          <a:bodyPr wrap="square" rtlCol="0">
            <a:spAutoFit/>
          </a:bodyPr>
          <a:lstStyle/>
          <a:p>
            <a:pPr algn="ctr"/>
            <a:r>
              <a:rPr lang="zh-CN" altLang="en-US" dirty="0">
                <a:sym typeface="+mn-ea"/>
              </a:rPr>
              <a:t>对数度量</a:t>
            </a:r>
          </a:p>
        </p:txBody>
      </p:sp>
      <p:sp>
        <p:nvSpPr>
          <p:cNvPr id="13" name="文本框 12">
            <a:extLst>
              <a:ext uri="{FF2B5EF4-FFF2-40B4-BE49-F238E27FC236}">
                <a16:creationId xmlns:a16="http://schemas.microsoft.com/office/drawing/2014/main" id="{21E597FA-40C2-4C3A-913F-7047D8D976D1}"/>
              </a:ext>
            </a:extLst>
          </p:cNvPr>
          <p:cNvSpPr txBox="1"/>
          <p:nvPr/>
        </p:nvSpPr>
        <p:spPr>
          <a:xfrm>
            <a:off x="6162351" y="1089051"/>
            <a:ext cx="1981200" cy="368300"/>
          </a:xfrm>
          <a:prstGeom prst="rect">
            <a:avLst/>
          </a:prstGeom>
          <a:noFill/>
        </p:spPr>
        <p:txBody>
          <a:bodyPr wrap="square" rtlCol="0">
            <a:spAutoFit/>
          </a:bodyPr>
          <a:lstStyle/>
          <a:p>
            <a:pPr algn="ctr"/>
            <a:r>
              <a:rPr lang="zh-CN" altLang="en-US" dirty="0">
                <a:sym typeface="+mn-ea"/>
              </a:rPr>
              <a:t>线性度量</a:t>
            </a:r>
          </a:p>
        </p:txBody>
      </p:sp>
      <p:sp>
        <p:nvSpPr>
          <p:cNvPr id="7" name="矩形 6">
            <a:extLst>
              <a:ext uri="{FF2B5EF4-FFF2-40B4-BE49-F238E27FC236}">
                <a16:creationId xmlns:a16="http://schemas.microsoft.com/office/drawing/2014/main" id="{301D91ED-AD66-4361-AFEC-1912F175697E}"/>
              </a:ext>
            </a:extLst>
          </p:cNvPr>
          <p:cNvSpPr/>
          <p:nvPr/>
        </p:nvSpPr>
        <p:spPr>
          <a:xfrm rot="16200000">
            <a:off x="5463064" y="2688259"/>
            <a:ext cx="646331" cy="369332"/>
          </a:xfrm>
          <a:prstGeom prst="rect">
            <a:avLst/>
          </a:prstGeom>
        </p:spPr>
        <p:txBody>
          <a:bodyPr wrap="none">
            <a:spAutoFit/>
          </a:bodyPr>
          <a:lstStyle/>
          <a:p>
            <a:r>
              <a:rPr lang="zh-CN" altLang="en-US" dirty="0">
                <a:sym typeface="+mn-ea"/>
              </a:rPr>
              <a:t>面积</a:t>
            </a:r>
            <a:endParaRPr lang="zh-CN" altLang="en-US" dirty="0"/>
          </a:p>
        </p:txBody>
      </p:sp>
      <p:sp>
        <p:nvSpPr>
          <p:cNvPr id="16" name="矩形 15">
            <a:extLst>
              <a:ext uri="{FF2B5EF4-FFF2-40B4-BE49-F238E27FC236}">
                <a16:creationId xmlns:a16="http://schemas.microsoft.com/office/drawing/2014/main" id="{C29C4A94-6D7F-4B84-9E0C-E2113D6A5E85}"/>
              </a:ext>
            </a:extLst>
          </p:cNvPr>
          <p:cNvSpPr/>
          <p:nvPr/>
        </p:nvSpPr>
        <p:spPr>
          <a:xfrm rot="16200000">
            <a:off x="5463065" y="5092950"/>
            <a:ext cx="646331" cy="369332"/>
          </a:xfrm>
          <a:prstGeom prst="rect">
            <a:avLst/>
          </a:prstGeom>
        </p:spPr>
        <p:txBody>
          <a:bodyPr wrap="none">
            <a:spAutoFit/>
          </a:bodyPr>
          <a:lstStyle/>
          <a:p>
            <a:r>
              <a:rPr lang="zh-CN" altLang="en-US" dirty="0">
                <a:sym typeface="+mn-ea"/>
              </a:rPr>
              <a:t>距离</a:t>
            </a:r>
            <a:endParaRPr lang="zh-CN" altLang="en-US" dirty="0"/>
          </a:p>
        </p:txBody>
      </p:sp>
      <p:pic>
        <p:nvPicPr>
          <p:cNvPr id="2" name="图片 1">
            <a:extLst>
              <a:ext uri="{FF2B5EF4-FFF2-40B4-BE49-F238E27FC236}">
                <a16:creationId xmlns:a16="http://schemas.microsoft.com/office/drawing/2014/main" id="{40086785-16CF-4922-8540-7DCFAA9E69EF}"/>
              </a:ext>
            </a:extLst>
          </p:cNvPr>
          <p:cNvPicPr>
            <a:picLocks noChangeAspect="1"/>
          </p:cNvPicPr>
          <p:nvPr/>
        </p:nvPicPr>
        <p:blipFill>
          <a:blip r:embed="rId4"/>
          <a:stretch>
            <a:fillRect/>
          </a:stretch>
        </p:blipFill>
        <p:spPr>
          <a:xfrm>
            <a:off x="6131783" y="1665172"/>
            <a:ext cx="2296780" cy="2262499"/>
          </a:xfrm>
          <a:prstGeom prst="rect">
            <a:avLst/>
          </a:prstGeom>
        </p:spPr>
      </p:pic>
      <p:pic>
        <p:nvPicPr>
          <p:cNvPr id="6" name="图片 5">
            <a:extLst>
              <a:ext uri="{FF2B5EF4-FFF2-40B4-BE49-F238E27FC236}">
                <a16:creationId xmlns:a16="http://schemas.microsoft.com/office/drawing/2014/main" id="{76005403-6586-4282-A1A4-483652138E9F}"/>
              </a:ext>
            </a:extLst>
          </p:cNvPr>
          <p:cNvPicPr>
            <a:picLocks noChangeAspect="1"/>
          </p:cNvPicPr>
          <p:nvPr/>
        </p:nvPicPr>
        <p:blipFill>
          <a:blip r:embed="rId5"/>
          <a:stretch>
            <a:fillRect/>
          </a:stretch>
        </p:blipFill>
        <p:spPr>
          <a:xfrm>
            <a:off x="8828681" y="1688034"/>
            <a:ext cx="2296780" cy="2228473"/>
          </a:xfrm>
          <a:prstGeom prst="rect">
            <a:avLst/>
          </a:prstGeom>
        </p:spPr>
      </p:pic>
      <p:pic>
        <p:nvPicPr>
          <p:cNvPr id="10" name="图片 9">
            <a:extLst>
              <a:ext uri="{FF2B5EF4-FFF2-40B4-BE49-F238E27FC236}">
                <a16:creationId xmlns:a16="http://schemas.microsoft.com/office/drawing/2014/main" id="{081AC481-D8EE-497A-8B28-0BFDF4945944}"/>
              </a:ext>
            </a:extLst>
          </p:cNvPr>
          <p:cNvPicPr>
            <a:picLocks noChangeAspect="1"/>
          </p:cNvPicPr>
          <p:nvPr/>
        </p:nvPicPr>
        <p:blipFill>
          <a:blip r:embed="rId6"/>
          <a:stretch>
            <a:fillRect/>
          </a:stretch>
        </p:blipFill>
        <p:spPr>
          <a:xfrm>
            <a:off x="6096000" y="4204102"/>
            <a:ext cx="2331604" cy="2262500"/>
          </a:xfrm>
          <a:prstGeom prst="rect">
            <a:avLst/>
          </a:prstGeom>
        </p:spPr>
      </p:pic>
      <p:pic>
        <p:nvPicPr>
          <p:cNvPr id="14" name="图片 13">
            <a:extLst>
              <a:ext uri="{FF2B5EF4-FFF2-40B4-BE49-F238E27FC236}">
                <a16:creationId xmlns:a16="http://schemas.microsoft.com/office/drawing/2014/main" id="{3074EADE-5ACC-4460-91AF-0D5B0A66A9C3}"/>
              </a:ext>
            </a:extLst>
          </p:cNvPr>
          <p:cNvPicPr>
            <a:picLocks noChangeAspect="1"/>
          </p:cNvPicPr>
          <p:nvPr/>
        </p:nvPicPr>
        <p:blipFill>
          <a:blip r:embed="rId7"/>
          <a:stretch>
            <a:fillRect/>
          </a:stretch>
        </p:blipFill>
        <p:spPr>
          <a:xfrm>
            <a:off x="8863060" y="4204102"/>
            <a:ext cx="2331605" cy="2260177"/>
          </a:xfrm>
          <a:prstGeom prst="rect">
            <a:avLst/>
          </a:prstGeom>
        </p:spPr>
      </p:pic>
    </p:spTree>
    <p:extLst>
      <p:ext uri="{BB962C8B-B14F-4D97-AF65-F5344CB8AC3E}">
        <p14:creationId xmlns:p14="http://schemas.microsoft.com/office/powerpoint/2010/main" val="20297807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1714</Words>
  <Application>Microsoft Office PowerPoint</Application>
  <PresentationFormat>宽屏</PresentationFormat>
  <Paragraphs>223</Paragraphs>
  <Slides>16</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Myriad Pro</vt:lpstr>
      <vt:lpstr>华光标题黑_CNKI</vt:lpstr>
      <vt:lpstr>微软雅黑</vt:lpstr>
      <vt:lpstr>微软雅黑 Light</vt:lpstr>
      <vt:lpstr>等线</vt:lpstr>
      <vt:lpstr>Arial</vt:lpstr>
      <vt:lpstr>Arial Black</vt:lpstr>
      <vt:lpstr>Avenir Next LT Pro</vt:lpstr>
      <vt:lpstr>Calibri</vt:lpstr>
      <vt:lpstr>Office 主题</vt:lpstr>
      <vt:lpstr>NCP-City-VIS 疫城记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NCP-City-VIS 疫城记</dc:title>
  <dc:creator>Zhiren Huang</dc:creator>
  <cp:lastModifiedBy>Zhiren Huang</cp:lastModifiedBy>
  <cp:revision>98</cp:revision>
  <dcterms:created xsi:type="dcterms:W3CDTF">2020-03-06T14:47:46Z</dcterms:created>
  <dcterms:modified xsi:type="dcterms:W3CDTF">2020-03-07T10:51:45Z</dcterms:modified>
</cp:coreProperties>
</file>